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rts/colors2.xml" ContentType="application/vnd.ms-office.chartcolorstyle+xml"/>
  <Override PartName="/ppt/theme/theme1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style2.xml" ContentType="application/vnd.ms-office.chartstyl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70" r:id="rId13"/>
    <p:sldId id="292" r:id="rId14"/>
    <p:sldId id="294" r:id="rId15"/>
    <p:sldId id="293" r:id="rId16"/>
    <p:sldId id="271" r:id="rId17"/>
    <p:sldId id="272" r:id="rId18"/>
    <p:sldId id="273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300" r:id="rId27"/>
    <p:sldId id="301" r:id="rId28"/>
    <p:sldId id="284" r:id="rId29"/>
    <p:sldId id="285" r:id="rId30"/>
    <p:sldId id="302" r:id="rId31"/>
    <p:sldId id="303" r:id="rId32"/>
    <p:sldId id="304" r:id="rId33"/>
    <p:sldId id="305" r:id="rId34"/>
    <p:sldId id="289" r:id="rId35"/>
    <p:sldId id="290" r:id="rId36"/>
    <p:sldId id="299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Ênfas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Estilo Médio 4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baseline="0" dirty="0"/>
              <a:t>Valor aplicado em saúde ( Fonte: SIOPS) </a:t>
            </a:r>
            <a:endParaRPr lang="pt-BR" dirty="0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Série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invertIfNegative val="0"/>
          <c:cat>
            <c:numRef>
              <c:f>Planilha1!$A$2:$A$6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Planilha1!$B$2:$B$6</c:f>
              <c:numCache>
                <c:formatCode>"R$"#,##0.00_);[Red]\("R$"#,##0.00\)</c:formatCode>
                <c:ptCount val="5"/>
                <c:pt idx="0">
                  <c:v>1859488.73</c:v>
                </c:pt>
                <c:pt idx="1">
                  <c:v>1948441.36</c:v>
                </c:pt>
                <c:pt idx="2">
                  <c:v>2270462.84</c:v>
                </c:pt>
                <c:pt idx="3">
                  <c:v>3107781.11</c:v>
                </c:pt>
                <c:pt idx="4" formatCode="_(&quot;R$ &quot;* #,##0.00_);_(&quot;R$ &quot;* \(#,##0.00\);_(&quot;R$ &quot;* &quot;-&quot;??_);_(@_)">
                  <c:v>3761689.9200000004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73-41A0-935C-C048545A2A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153920"/>
        <c:axId val="5155456"/>
      </c:barChart>
      <c:lineChart>
        <c:grouping val="standard"/>
        <c:varyColors val="0"/>
        <c:ser>
          <c:idx val="1"/>
          <c:order val="1"/>
          <c:tx>
            <c:strRef>
              <c:f>Planilha1!$C$1</c:f>
              <c:strCache>
                <c:ptCount val="1"/>
                <c:pt idx="0">
                  <c:v>Série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cat>
            <c:numRef>
              <c:f>Planilha1!$A$2:$A$6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Planilha1!$C$2:$C$6</c:f>
              <c:numCache>
                <c:formatCode>General</c:formatCode>
                <c:ptCount val="5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973-41A0-935C-C048545A2A22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Série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cat>
            <c:numRef>
              <c:f>Planilha1!$A$2:$A$6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Planilha1!$D$2:$D$6</c:f>
              <c:numCache>
                <c:formatCode>General</c:formatCode>
                <c:ptCount val="5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973-41A0-935C-C048545A2A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153920"/>
        <c:axId val="5155456"/>
      </c:lineChart>
      <c:catAx>
        <c:axId val="5153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155456"/>
        <c:crosses val="autoZero"/>
        <c:auto val="1"/>
        <c:lblAlgn val="ctr"/>
        <c:lblOffset val="100"/>
        <c:noMultiLvlLbl val="0"/>
      </c:catAx>
      <c:valAx>
        <c:axId val="5155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R$&quot;#,##0.00_);[Red]\(&quot;R$&quot;#,##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153920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dirty="0"/>
              <a:t>Fonte</a:t>
            </a:r>
            <a:r>
              <a:rPr lang="pt-BR" baseline="0" dirty="0"/>
              <a:t>: </a:t>
            </a:r>
            <a:r>
              <a:rPr lang="pt-BR" baseline="0" dirty="0" err="1"/>
              <a:t>Sargsus</a:t>
            </a:r>
            <a:endParaRPr lang="pt-BR" dirty="0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Série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invertIfNegative val="0"/>
          <c:cat>
            <c:numRef>
              <c:f>Planilha1!$A$2:$A$6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Planilha1!$B$2:$B$6</c:f>
              <c:numCache>
                <c:formatCode>"R$"#,##0.00_);[Red]\("R$"#,##0.00\)</c:formatCode>
                <c:ptCount val="5"/>
                <c:pt idx="0">
                  <c:v>1017.7</c:v>
                </c:pt>
                <c:pt idx="1">
                  <c:v>930.11</c:v>
                </c:pt>
                <c:pt idx="2">
                  <c:v>1202.97</c:v>
                </c:pt>
                <c:pt idx="3">
                  <c:v>1352.28</c:v>
                </c:pt>
                <c:pt idx="4">
                  <c:v>1446.65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70-4E2E-A89D-CDFA1930412B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Série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invertIfNegative val="0"/>
          <c:cat>
            <c:numRef>
              <c:f>Planilha1!$A$2:$A$6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Planilha1!$C$2:$C$6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1-CD70-4E2E-A89D-CDFA1930412B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Série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invertIfNegative val="0"/>
          <c:cat>
            <c:numRef>
              <c:f>Planilha1!$A$2:$A$6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Planilha1!$D$2:$D$6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2-CD70-4E2E-A89D-CDFA193041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544192"/>
        <c:axId val="5554176"/>
      </c:barChart>
      <c:catAx>
        <c:axId val="5544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554176"/>
        <c:crosses val="autoZero"/>
        <c:auto val="1"/>
        <c:lblAlgn val="ctr"/>
        <c:lblOffset val="100"/>
        <c:noMultiLvlLbl val="0"/>
      </c:catAx>
      <c:valAx>
        <c:axId val="5554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R$&quot;#,##0.00_);[Red]\(&quot;R$&quot;#,##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544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dirty="0"/>
              <a:t>Atendimentos</a:t>
            </a:r>
            <a:r>
              <a:rPr lang="pt-BR" baseline="0" dirty="0"/>
              <a:t> da Secretaria de Saúde de Rio Doce Fonte: Viver sistemas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Planilha1!$A$2:$A$6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Planilha1!$B$2:$B$6</c:f>
              <c:numCache>
                <c:formatCode>#,##0</c:formatCode>
                <c:ptCount val="5"/>
                <c:pt idx="0">
                  <c:v>39971</c:v>
                </c:pt>
                <c:pt idx="1">
                  <c:v>42105</c:v>
                </c:pt>
                <c:pt idx="2">
                  <c:v>43695</c:v>
                </c:pt>
                <c:pt idx="3">
                  <c:v>51800</c:v>
                </c:pt>
                <c:pt idx="4">
                  <c:v>59569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DC-4D83-991F-17DCD68709BB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Série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Planilha1!$A$2:$A$6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Planilha1!$C$2:$C$6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1-0CDC-4D83-991F-17DCD68709BB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Série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Planilha1!$A$2:$A$6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Planilha1!$D$2:$D$6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2-0CDC-4D83-991F-17DCD68709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188288"/>
        <c:axId val="34206464"/>
      </c:barChart>
      <c:catAx>
        <c:axId val="34188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4206464"/>
        <c:crosses val="autoZero"/>
        <c:auto val="1"/>
        <c:lblAlgn val="ctr"/>
        <c:lblOffset val="100"/>
        <c:noMultiLvlLbl val="0"/>
      </c:catAx>
      <c:valAx>
        <c:axId val="34206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4188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dirty="0"/>
              <a:t>Atendimentos</a:t>
            </a:r>
            <a:r>
              <a:rPr lang="pt-BR" baseline="0" dirty="0"/>
              <a:t> da saúde mental Fonte: Viver Sistemas  </a:t>
            </a:r>
            <a:endParaRPr lang="pt-BR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Psiquiatria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Planilha1!$A$2:$A$6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Planilha1!$B$2:$B$6</c:f>
              <c:numCache>
                <c:formatCode>General</c:formatCode>
                <c:ptCount val="5"/>
                <c:pt idx="1">
                  <c:v>610</c:v>
                </c:pt>
                <c:pt idx="2">
                  <c:v>720</c:v>
                </c:pt>
                <c:pt idx="3">
                  <c:v>856</c:v>
                </c:pt>
                <c:pt idx="4">
                  <c:v>747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6A-4FF9-B075-7F900465E272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Psicologia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Planilha1!$A$2:$A$6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Planilha1!$C$2:$C$6</c:f>
              <c:numCache>
                <c:formatCode>General</c:formatCode>
                <c:ptCount val="5"/>
                <c:pt idx="0">
                  <c:v>618</c:v>
                </c:pt>
                <c:pt idx="1">
                  <c:v>851</c:v>
                </c:pt>
                <c:pt idx="2">
                  <c:v>538</c:v>
                </c:pt>
                <c:pt idx="3">
                  <c:v>924</c:v>
                </c:pt>
                <c:pt idx="4">
                  <c:v>1200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E6A-4FF9-B075-7F900465E272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Coluna1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Planilha1!$A$2:$A$6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Planilha1!$D$2:$D$6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2-AE6A-4FF9-B075-7F900465E2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351872"/>
        <c:axId val="5767936"/>
      </c:barChart>
      <c:catAx>
        <c:axId val="6351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767936"/>
        <c:crosses val="autoZero"/>
        <c:auto val="1"/>
        <c:lblAlgn val="ctr"/>
        <c:lblOffset val="100"/>
        <c:noMultiLvlLbl val="0"/>
      </c:catAx>
      <c:valAx>
        <c:axId val="5767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351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dirty="0"/>
              <a:t>Atendimentos</a:t>
            </a:r>
            <a:r>
              <a:rPr lang="pt-BR" baseline="0" dirty="0"/>
              <a:t> Cisamapi Fonte: Way Sistemas  </a:t>
            </a:r>
            <a:endParaRPr lang="pt-BR" dirty="0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Colunas2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Planilha1!$A$2:$A$5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Planilha1!$B$2:$B$6</c:f>
              <c:numCache>
                <c:formatCode>General</c:formatCode>
                <c:ptCount val="5"/>
                <c:pt idx="0">
                  <c:v>1866</c:v>
                </c:pt>
                <c:pt idx="1">
                  <c:v>2102</c:v>
                </c:pt>
                <c:pt idx="2">
                  <c:v>4626</c:v>
                </c:pt>
                <c:pt idx="3">
                  <c:v>4728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6A-4FF9-B075-7F900465E272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Colunas1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Planilha1!$A$2:$A$5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Planilha1!$C$2:$C$6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1-AE6A-4FF9-B075-7F900465E272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Coluna1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Planilha1!$A$2:$A$5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Planilha1!$D$2:$D$6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2-AE6A-4FF9-B075-7F900465E2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053824"/>
        <c:axId val="5063808"/>
      </c:barChart>
      <c:catAx>
        <c:axId val="5053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063808"/>
        <c:crosses val="autoZero"/>
        <c:auto val="1"/>
        <c:lblAlgn val="ctr"/>
        <c:lblOffset val="100"/>
        <c:noMultiLvlLbl val="0"/>
      </c:catAx>
      <c:valAx>
        <c:axId val="5063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053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dirty="0"/>
              <a:t>Atendimentos</a:t>
            </a:r>
            <a:r>
              <a:rPr lang="pt-BR" baseline="0" dirty="0"/>
              <a:t> Cisamapi Fonte: Way Sistemas  </a:t>
            </a:r>
            <a:endParaRPr lang="pt-BR" dirty="0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Colunas2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Planilha1!$A$2:$A$5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Planilha1!$B$2:$B$6</c:f>
              <c:numCache>
                <c:formatCode>General</c:formatCode>
                <c:ptCount val="5"/>
                <c:pt idx="0">
                  <c:v>178</c:v>
                </c:pt>
                <c:pt idx="1">
                  <c:v>157</c:v>
                </c:pt>
                <c:pt idx="2">
                  <c:v>217</c:v>
                </c:pt>
                <c:pt idx="3">
                  <c:v>264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6A-4FF9-B075-7F900465E272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Colunas1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Planilha1!$A$2:$A$5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Planilha1!$C$2:$C$6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1-AE6A-4FF9-B075-7F900465E272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Coluna1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Planilha1!$A$2:$A$5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Planilha1!$D$2:$D$6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2-AE6A-4FF9-B075-7F900465E2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940416"/>
        <c:axId val="34941952"/>
      </c:barChart>
      <c:catAx>
        <c:axId val="34940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4941952"/>
        <c:crosses val="autoZero"/>
        <c:auto val="1"/>
        <c:lblAlgn val="ctr"/>
        <c:lblOffset val="100"/>
        <c:noMultiLvlLbl val="0"/>
      </c:catAx>
      <c:valAx>
        <c:axId val="34941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4940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dirty="0"/>
              <a:t>Valor aplicado</a:t>
            </a:r>
            <a:r>
              <a:rPr lang="pt-BR" baseline="0" dirty="0"/>
              <a:t> Cisamapi Fonte: Way Sistemas</a:t>
            </a:r>
            <a:endParaRPr lang="pt-BR" dirty="0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Colunas2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Planilha1!$A$2:$A$5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Planilha1!$B$2:$B$6</c:f>
              <c:numCache>
                <c:formatCode>#,##0.00</c:formatCode>
                <c:ptCount val="5"/>
                <c:pt idx="0">
                  <c:v>84149.71</c:v>
                </c:pt>
                <c:pt idx="1">
                  <c:v>116059.02</c:v>
                </c:pt>
                <c:pt idx="2">
                  <c:v>299424.01</c:v>
                </c:pt>
                <c:pt idx="3">
                  <c:v>577716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6A-4FF9-B075-7F900465E272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Colunas1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Planilha1!$A$2:$A$5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Planilha1!$C$2:$C$6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1-AE6A-4FF9-B075-7F900465E272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Coluna1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Planilha1!$A$2:$A$5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Planilha1!$D$2:$D$6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2-AE6A-4FF9-B075-7F900465E2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5062912"/>
        <c:axId val="35064448"/>
      </c:barChart>
      <c:catAx>
        <c:axId val="35062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5064448"/>
        <c:crosses val="autoZero"/>
        <c:auto val="1"/>
        <c:lblAlgn val="ctr"/>
        <c:lblOffset val="100"/>
        <c:noMultiLvlLbl val="0"/>
      </c:catAx>
      <c:valAx>
        <c:axId val="35064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5062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dirty="0"/>
              <a:t>Exames</a:t>
            </a:r>
            <a:r>
              <a:rPr lang="pt-BR" baseline="0" dirty="0"/>
              <a:t> laboratoriais Fonte: Setor de Contabilidade PMRD </a:t>
            </a:r>
            <a:endParaRPr lang="pt-BR" dirty="0"/>
          </a:p>
        </c:rich>
      </c:tx>
      <c:layout>
        <c:manualLayout>
          <c:xMode val="edge"/>
          <c:yMode val="edge"/>
          <c:x val="0.13094359534646952"/>
          <c:y val="9.8159521847192167E-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9.8854252847034862E-2"/>
          <c:y val="0.20348468878922935"/>
          <c:w val="0.8804624587846509"/>
          <c:h val="0.614415743447594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Série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invertIfNegative val="0"/>
          <c:cat>
            <c:numRef>
              <c:f>Planilha1!$A$2:$A$6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Planilha1!$B$2:$B$6</c:f>
              <c:numCache>
                <c:formatCode>#,##0.00</c:formatCode>
                <c:ptCount val="5"/>
                <c:pt idx="0">
                  <c:v>18166</c:v>
                </c:pt>
                <c:pt idx="1">
                  <c:v>21834.53</c:v>
                </c:pt>
                <c:pt idx="2">
                  <c:v>31561.58</c:v>
                </c:pt>
                <c:pt idx="3">
                  <c:v>63686.44</c:v>
                </c:pt>
                <c:pt idx="4">
                  <c:v>86050.66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7A-4092-8AAE-0122AFC484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592448"/>
        <c:axId val="35598720"/>
      </c:barChart>
      <c:lineChart>
        <c:grouping val="standard"/>
        <c:varyColors val="0"/>
        <c:ser>
          <c:idx val="1"/>
          <c:order val="1"/>
          <c:tx>
            <c:strRef>
              <c:f>Planilha1!$C$1</c:f>
              <c:strCache>
                <c:ptCount val="1"/>
                <c:pt idx="0">
                  <c:v>Série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Planilha1!$A$2:$A$6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Planilha1!$C$2:$C$6</c:f>
              <c:numCache>
                <c:formatCode>General</c:formatCode>
                <c:ptCount val="5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77A-4092-8AAE-0122AFC48493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Série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Planilha1!$A$2:$A$6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Planilha1!$D$2:$D$6</c:f>
              <c:numCache>
                <c:formatCode>General</c:formatCode>
                <c:ptCount val="5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77A-4092-8AAE-0122AFC484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592448"/>
        <c:axId val="35598720"/>
      </c:lineChart>
      <c:catAx>
        <c:axId val="35592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5598720"/>
        <c:crosses val="autoZero"/>
        <c:auto val="1"/>
        <c:lblAlgn val="ctr"/>
        <c:lblOffset val="100"/>
        <c:noMultiLvlLbl val="0"/>
      </c:catAx>
      <c:valAx>
        <c:axId val="35598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5592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3B78-29A1-42F9-B69A-98F92B5D8F04}" type="datetimeFigureOut">
              <a:rPr lang="pt-BR" smtClean="0"/>
              <a:t>19/08/2020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86AE-ED7C-4551-9549-133DE3AAE2C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68313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3B78-29A1-42F9-B69A-98F92B5D8F04}" type="datetimeFigureOut">
              <a:rPr lang="pt-BR" smtClean="0"/>
              <a:t>19/08/2020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86AE-ED7C-4551-9549-133DE3AAE2C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08546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3B78-29A1-42F9-B69A-98F92B5D8F04}" type="datetimeFigureOut">
              <a:rPr lang="pt-BR" smtClean="0"/>
              <a:t>19/08/2020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86AE-ED7C-4551-9549-133DE3AAE2C4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5811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3B78-29A1-42F9-B69A-98F92B5D8F04}" type="datetimeFigureOut">
              <a:rPr lang="pt-BR" smtClean="0"/>
              <a:t>19/08/2020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86AE-ED7C-4551-9549-133DE3AAE2C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8306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3B78-29A1-42F9-B69A-98F92B5D8F04}" type="datetimeFigureOut">
              <a:rPr lang="pt-BR" smtClean="0"/>
              <a:t>19/08/2020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86AE-ED7C-4551-9549-133DE3AAE2C4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629355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3B78-29A1-42F9-B69A-98F92B5D8F04}" type="datetimeFigureOut">
              <a:rPr lang="pt-BR" smtClean="0"/>
              <a:t>19/08/2020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86AE-ED7C-4551-9549-133DE3AAE2C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290758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3B78-29A1-42F9-B69A-98F92B5D8F04}" type="datetimeFigureOut">
              <a:rPr lang="pt-BR" smtClean="0"/>
              <a:t>19/08/2020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86AE-ED7C-4551-9549-133DE3AAE2C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26374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3B78-29A1-42F9-B69A-98F92B5D8F04}" type="datetimeFigureOut">
              <a:rPr lang="pt-BR" smtClean="0"/>
              <a:t>19/08/2020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86AE-ED7C-4551-9549-133DE3AAE2C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0513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3B78-29A1-42F9-B69A-98F92B5D8F04}" type="datetimeFigureOut">
              <a:rPr lang="pt-BR" smtClean="0"/>
              <a:t>19/08/2020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86AE-ED7C-4551-9549-133DE3AAE2C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65536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3B78-29A1-42F9-B69A-98F92B5D8F04}" type="datetimeFigureOut">
              <a:rPr lang="pt-BR" smtClean="0"/>
              <a:t>19/08/2020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86AE-ED7C-4551-9549-133DE3AAE2C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28940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3B78-29A1-42F9-B69A-98F92B5D8F04}" type="datetimeFigureOut">
              <a:rPr lang="pt-BR" smtClean="0"/>
              <a:t>19/08/2020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86AE-ED7C-4551-9549-133DE3AAE2C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6676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3B78-29A1-42F9-B69A-98F92B5D8F04}" type="datetimeFigureOut">
              <a:rPr lang="pt-BR" smtClean="0"/>
              <a:t>19/08/2020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86AE-ED7C-4551-9549-133DE3AAE2C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12087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3B78-29A1-42F9-B69A-98F92B5D8F04}" type="datetimeFigureOut">
              <a:rPr lang="pt-BR" smtClean="0"/>
              <a:t>19/08/2020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86AE-ED7C-4551-9549-133DE3AAE2C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45096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3B78-29A1-42F9-B69A-98F92B5D8F04}" type="datetimeFigureOut">
              <a:rPr lang="pt-BR" smtClean="0"/>
              <a:t>19/08/2020</a:t>
            </a:fld>
            <a:endParaRPr lang="pt-B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86AE-ED7C-4551-9549-133DE3AAE2C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54633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3B78-29A1-42F9-B69A-98F92B5D8F04}" type="datetimeFigureOut">
              <a:rPr lang="pt-BR" smtClean="0"/>
              <a:t>19/08/2020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86AE-ED7C-4551-9549-133DE3AAE2C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99410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dirty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23B78-29A1-42F9-B69A-98F92B5D8F04}" type="datetimeFigureOut">
              <a:rPr lang="pt-BR" smtClean="0"/>
              <a:t>19/08/2020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86AE-ED7C-4551-9549-133DE3AAE2C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18058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23B78-29A1-42F9-B69A-98F92B5D8F04}" type="datetimeFigureOut">
              <a:rPr lang="pt-BR" smtClean="0"/>
              <a:t>19/08/2020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79A86AE-ED7C-4551-9549-133DE3AAE2C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55638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centrorosafortini@gmail.com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C84DBD-3949-4351-B4B3-4651949561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BR" sz="2000" b="1" dirty="0"/>
              <a:t>	    SECRETARIA MUNICIPAL DE SAÚDE DE RIO DOCE               </a:t>
            </a:r>
            <a:br>
              <a:rPr lang="pt-BR" sz="2000" dirty="0"/>
            </a:br>
            <a:r>
              <a:rPr lang="pt-BR" sz="2000" dirty="0"/>
              <a:t>ESTADO DE MINAS GERAIS</a:t>
            </a:r>
            <a:br>
              <a:rPr lang="pt-BR" dirty="0"/>
            </a:br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84819CE-C2C8-4DDA-BC2E-249A0962AF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pt-BR" sz="2400" dirty="0"/>
              <a:t>Plano Municipal de Planejamento e Gerenciamento de Ações de Recuperação em Saúde Pós Rompimento da Barragem de Fundão de Mariana, um Plano do Município de Rio Doce-MG</a:t>
            </a:r>
          </a:p>
          <a:p>
            <a:endParaRPr lang="pt-BR" sz="2800" dirty="0"/>
          </a:p>
          <a:p>
            <a:endParaRPr lang="pt-BR" sz="2800" dirty="0"/>
          </a:p>
          <a:p>
            <a:pPr algn="ctr"/>
            <a:endParaRPr lang="pt-BR" sz="2800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0AF574D-7EF2-4CDD-B016-0CEEBEE72E9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709" y="2528886"/>
            <a:ext cx="1788161" cy="93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094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AA2807-E4B4-446B-A43F-231AF800F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Valor gasto por Habitante </a:t>
            </a:r>
          </a:p>
        </p:txBody>
      </p:sp>
      <p:graphicFrame>
        <p:nvGraphicFramePr>
          <p:cNvPr id="6" name="Espaço Reservado para Conteúdo 5">
            <a:extLst>
              <a:ext uri="{FF2B5EF4-FFF2-40B4-BE49-F238E27FC236}">
                <a16:creationId xmlns:a16="http://schemas.microsoft.com/office/drawing/2014/main" id="{21E04E11-688E-4A15-B810-408E08643AC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0626201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11337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C87BAE-2A2E-4D81-8019-E3CE49137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Aumento do atendimento assistencial </a:t>
            </a:r>
          </a:p>
        </p:txBody>
      </p:sp>
      <p:graphicFrame>
        <p:nvGraphicFramePr>
          <p:cNvPr id="6" name="Espaço Reservado para Conteúdo 5">
            <a:extLst>
              <a:ext uri="{FF2B5EF4-FFF2-40B4-BE49-F238E27FC236}">
                <a16:creationId xmlns:a16="http://schemas.microsoft.com/office/drawing/2014/main" id="{56770CA0-3AF2-45B4-8F9B-0A612AD05CE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8105863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25202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736D27-F9EF-4019-A779-971AD1245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Aumento do atendimento assistencial </a:t>
            </a:r>
          </a:p>
        </p:txBody>
      </p:sp>
      <p:graphicFrame>
        <p:nvGraphicFramePr>
          <p:cNvPr id="6" name="Espaço Reservado para Conteúdo 5">
            <a:extLst>
              <a:ext uri="{FF2B5EF4-FFF2-40B4-BE49-F238E27FC236}">
                <a16:creationId xmlns:a16="http://schemas.microsoft.com/office/drawing/2014/main" id="{11181FE3-B8C0-4CF2-BA85-4AEFC32320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8720476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5338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736D27-F9EF-4019-A779-971AD1245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Aumento do atendimento assistencial </a:t>
            </a:r>
          </a:p>
        </p:txBody>
      </p:sp>
      <p:graphicFrame>
        <p:nvGraphicFramePr>
          <p:cNvPr id="6" name="Espaço Reservado para Conteúdo 5">
            <a:extLst>
              <a:ext uri="{FF2B5EF4-FFF2-40B4-BE49-F238E27FC236}">
                <a16:creationId xmlns:a16="http://schemas.microsoft.com/office/drawing/2014/main" id="{11181FE3-B8C0-4CF2-BA85-4AEFC32320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4383762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8067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736D27-F9EF-4019-A779-971AD1245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/>
              <a:t>Aumento do atendimento assistencial em Dermatologia </a:t>
            </a:r>
          </a:p>
        </p:txBody>
      </p:sp>
      <p:graphicFrame>
        <p:nvGraphicFramePr>
          <p:cNvPr id="6" name="Espaço Reservado para Conteúdo 5">
            <a:extLst>
              <a:ext uri="{FF2B5EF4-FFF2-40B4-BE49-F238E27FC236}">
                <a16:creationId xmlns:a16="http://schemas.microsoft.com/office/drawing/2014/main" id="{11181FE3-B8C0-4CF2-BA85-4AEFC32320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0995599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793731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736D27-F9EF-4019-A779-971AD1245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Aumento do atendimento assistencial </a:t>
            </a:r>
          </a:p>
        </p:txBody>
      </p:sp>
      <p:graphicFrame>
        <p:nvGraphicFramePr>
          <p:cNvPr id="6" name="Espaço Reservado para Conteúdo 5">
            <a:extLst>
              <a:ext uri="{FF2B5EF4-FFF2-40B4-BE49-F238E27FC236}">
                <a16:creationId xmlns:a16="http://schemas.microsoft.com/office/drawing/2014/main" id="{11181FE3-B8C0-4CF2-BA85-4AEFC32320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3729693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311487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8CB6C5-20E9-4EDA-8D03-2D39BCFE7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Aumento dos gastos com  exames laboratoriais </a:t>
            </a:r>
          </a:p>
        </p:txBody>
      </p:sp>
      <p:graphicFrame>
        <p:nvGraphicFramePr>
          <p:cNvPr id="6" name="Espaço Reservado para Conteúdo 5">
            <a:extLst>
              <a:ext uri="{FF2B5EF4-FFF2-40B4-BE49-F238E27FC236}">
                <a16:creationId xmlns:a16="http://schemas.microsoft.com/office/drawing/2014/main" id="{180EACBF-E195-4B55-982B-9FBEDDCC30F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9117519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54541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5EC0DC-D11C-415B-81B0-C9D0AA42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2800" dirty="0"/>
              <a:t>Mortalidade</a:t>
            </a:r>
            <a:r>
              <a:rPr lang="pt-BR" dirty="0"/>
              <a:t> </a:t>
            </a:r>
          </a:p>
        </p:txBody>
      </p:sp>
      <p:graphicFrame>
        <p:nvGraphicFramePr>
          <p:cNvPr id="7" name="Espaço Reservado para Conteúdo 6">
            <a:extLst>
              <a:ext uri="{FF2B5EF4-FFF2-40B4-BE49-F238E27FC236}">
                <a16:creationId xmlns:a16="http://schemas.microsoft.com/office/drawing/2014/main" id="{8FEC74F5-9B9D-4F08-8D27-C7CD146EF70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3357577"/>
              </p:ext>
            </p:extLst>
          </p:nvPr>
        </p:nvGraphicFramePr>
        <p:xfrm>
          <a:off x="677863" y="1414463"/>
          <a:ext cx="9237663" cy="4891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4671">
                  <a:extLst>
                    <a:ext uri="{9D8B030D-6E8A-4147-A177-3AD203B41FA5}">
                      <a16:colId xmlns:a16="http://schemas.microsoft.com/office/drawing/2014/main" val="1139142473"/>
                    </a:ext>
                  </a:extLst>
                </a:gridCol>
                <a:gridCol w="1028683">
                  <a:extLst>
                    <a:ext uri="{9D8B030D-6E8A-4147-A177-3AD203B41FA5}">
                      <a16:colId xmlns:a16="http://schemas.microsoft.com/office/drawing/2014/main" val="3926587704"/>
                    </a:ext>
                  </a:extLst>
                </a:gridCol>
                <a:gridCol w="1044035">
                  <a:extLst>
                    <a:ext uri="{9D8B030D-6E8A-4147-A177-3AD203B41FA5}">
                      <a16:colId xmlns:a16="http://schemas.microsoft.com/office/drawing/2014/main" val="3113108720"/>
                    </a:ext>
                  </a:extLst>
                </a:gridCol>
                <a:gridCol w="997975">
                  <a:extLst>
                    <a:ext uri="{9D8B030D-6E8A-4147-A177-3AD203B41FA5}">
                      <a16:colId xmlns:a16="http://schemas.microsoft.com/office/drawing/2014/main" val="3983282896"/>
                    </a:ext>
                  </a:extLst>
                </a:gridCol>
                <a:gridCol w="1013329">
                  <a:extLst>
                    <a:ext uri="{9D8B030D-6E8A-4147-A177-3AD203B41FA5}">
                      <a16:colId xmlns:a16="http://schemas.microsoft.com/office/drawing/2014/main" val="4137536222"/>
                    </a:ext>
                  </a:extLst>
                </a:gridCol>
                <a:gridCol w="968970">
                  <a:extLst>
                    <a:ext uri="{9D8B030D-6E8A-4147-A177-3AD203B41FA5}">
                      <a16:colId xmlns:a16="http://schemas.microsoft.com/office/drawing/2014/main" val="4185768222"/>
                    </a:ext>
                  </a:extLst>
                </a:gridCol>
              </a:tblGrid>
              <a:tr h="401458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Capítulo CID-10- Fonte Ministério da Saúde SIH/SUS</a:t>
                      </a:r>
                      <a:endParaRPr lang="pt-BR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6912123"/>
                  </a:ext>
                </a:extLst>
              </a:tr>
              <a:tr h="408146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 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2014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2015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2016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2017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2018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36343000"/>
                  </a:ext>
                </a:extLst>
              </a:tr>
              <a:tr h="408146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 dirty="0">
                          <a:effectLst/>
                        </a:rPr>
                        <a:t>I. Algumas doenças infecciosas e parasitárias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0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47019061"/>
                  </a:ext>
                </a:extLst>
              </a:tr>
              <a:tr h="408146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 dirty="0">
                          <a:effectLst/>
                        </a:rPr>
                        <a:t>II. Neoplasias (tumores)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3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4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5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4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5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96867350"/>
                  </a:ext>
                </a:extLst>
              </a:tr>
              <a:tr h="408146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 dirty="0">
                          <a:effectLst/>
                        </a:rPr>
                        <a:t>IV. Doenças endócrinas nutricionais e metabólicas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2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0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74495986"/>
                  </a:ext>
                </a:extLst>
              </a:tr>
              <a:tr h="408146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 dirty="0">
                          <a:effectLst/>
                        </a:rPr>
                        <a:t>IX. Doenças do aparelho circulatório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7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2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4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1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7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58144118"/>
                  </a:ext>
                </a:extLst>
              </a:tr>
              <a:tr h="408146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X. Doenças do aparelho respiratório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7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2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3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6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2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20516549"/>
                  </a:ext>
                </a:extLst>
              </a:tr>
              <a:tr h="408146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 dirty="0">
                          <a:effectLst/>
                        </a:rPr>
                        <a:t>XI. Doenças do aparelho digestivo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3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3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1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52213675"/>
                  </a:ext>
                </a:extLst>
              </a:tr>
              <a:tr h="408146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XIII.Doenças sist osteomuscular e tec conjuntivo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1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0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85420669"/>
                  </a:ext>
                </a:extLst>
              </a:tr>
              <a:tr h="408146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>
                          <a:effectLst/>
                        </a:rPr>
                        <a:t>XIV. Doenças do aparelho geniturinário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2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2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1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0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85713098"/>
                  </a:ext>
                </a:extLst>
              </a:tr>
              <a:tr h="408146"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u="none" strike="noStrike" dirty="0">
                          <a:effectLst/>
                        </a:rPr>
                        <a:t>XX. Causas externas de morbidade e mortalidade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3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>
                          <a:effectLst/>
                        </a:rPr>
                        <a:t>1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u="none" strike="noStrike" dirty="0">
                          <a:effectLst/>
                        </a:rPr>
                        <a:t>4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70456865"/>
                  </a:ext>
                </a:extLst>
              </a:tr>
              <a:tr h="408146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1" u="none" strike="noStrike" dirty="0">
                          <a:effectLst/>
                        </a:rPr>
                        <a:t>Total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1" u="none" strike="noStrike">
                          <a:effectLst/>
                        </a:rPr>
                        <a:t>25</a:t>
                      </a:r>
                      <a:endParaRPr lang="pt-BR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1" u="none" strike="noStrike">
                          <a:effectLst/>
                        </a:rPr>
                        <a:t>17</a:t>
                      </a:r>
                      <a:endParaRPr lang="pt-BR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1" u="none" strike="noStrike" dirty="0">
                          <a:effectLst/>
                        </a:rPr>
                        <a:t>15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1" u="none" strike="noStrike">
                          <a:effectLst/>
                        </a:rPr>
                        <a:t>19</a:t>
                      </a:r>
                      <a:endParaRPr lang="pt-BR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1" u="none" strike="noStrike" dirty="0">
                          <a:effectLst/>
                        </a:rPr>
                        <a:t>19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708018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24156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8027D-F8AF-421B-BE33-542F63ADA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2800" dirty="0"/>
              <a:t>Morbidade </a:t>
            </a:r>
          </a:p>
        </p:txBody>
      </p:sp>
      <p:graphicFrame>
        <p:nvGraphicFramePr>
          <p:cNvPr id="6" name="Tabela 6">
            <a:extLst>
              <a:ext uri="{FF2B5EF4-FFF2-40B4-BE49-F238E27FC236}">
                <a16:creationId xmlns:a16="http://schemas.microsoft.com/office/drawing/2014/main" id="{8FEC74F5-9B9D-4F08-8D27-C7CD146EF70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1392090"/>
              </p:ext>
            </p:extLst>
          </p:nvPr>
        </p:nvGraphicFramePr>
        <p:xfrm>
          <a:off x="759855" y="1184849"/>
          <a:ext cx="9247027" cy="55227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5747">
                  <a:extLst>
                    <a:ext uri="{9D8B030D-6E8A-4147-A177-3AD203B41FA5}">
                      <a16:colId xmlns:a16="http://schemas.microsoft.com/office/drawing/2014/main" val="1139142473"/>
                    </a:ext>
                  </a:extLst>
                </a:gridCol>
                <a:gridCol w="636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6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2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62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5011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Capítulo CID-10- Fonte Ministério da Saúde SIH/SUS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6912123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ctr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I. Algumas doenças infecciosas e parasitárias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II. Neoplasias (tumores)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III. Doenças sangue órgãos hemat e transt </a:t>
                      </a:r>
                      <a:r>
                        <a:rPr lang="pt-B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imuni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IV. Doenças endócrinas nutricionais e metabólicas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V. Transtornos mentais e comportamentais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VI. Doenças do sistema nervoso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VII. Doenças do olho e anexos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IX. Doenças do aparelho circulatório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X. Doenças do aparelho respiratório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36343000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XI. Doenças do aparelho digestivo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47019061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XII. Doenças da pele e do tecido subcutâneo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96867350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XIII.Doenças sist osteomuscular e tec conjuntivo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74495986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XIV. Doenças do aparelho geniturinário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58144118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XV. Gravidez parto e puerpério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20516549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XVI. Algumas afec originadas no período perinatal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52213675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XVIII.Sint sinais e achad anorm ex clín e laborat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85420669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XIX. Lesões enven e alg out conseq causas externas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85713098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XXI. Contatos com serviços de saúde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70456865"/>
                  </a:ext>
                </a:extLst>
              </a:tr>
              <a:tr h="244699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708018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69128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15FE2D-25CB-4D2A-8DF1-CD6D69AC7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62039"/>
          </a:xfrm>
        </p:spPr>
        <p:txBody>
          <a:bodyPr/>
          <a:lstStyle/>
          <a:p>
            <a:r>
              <a:rPr lang="pt-BR" dirty="0"/>
              <a:t>Plano de ação em saúde 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63426B0-7F61-4720-957C-3A6588E81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71639"/>
            <a:ext cx="9038166" cy="4369724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pt-BR" b="1" dirty="0"/>
              <a:t>1- </a:t>
            </a:r>
            <a:r>
              <a:rPr lang="pt-BR" sz="1600" b="1" dirty="0"/>
              <a:t>Identificação do objeto a ser executado;</a:t>
            </a:r>
          </a:p>
          <a:p>
            <a:pPr marL="0" indent="0">
              <a:lnSpc>
                <a:spcPct val="110000"/>
              </a:lnSpc>
              <a:buNone/>
            </a:pPr>
            <a:endParaRPr lang="pt-BR" sz="1600" dirty="0"/>
          </a:p>
          <a:p>
            <a:pPr marL="0" indent="0">
              <a:lnSpc>
                <a:spcPct val="110000"/>
              </a:lnSpc>
              <a:buNone/>
            </a:pPr>
            <a:r>
              <a:rPr lang="pt-BR" sz="1600" b="1" dirty="0"/>
              <a:t>1.1- Proteção e prevenção da saúde da população atingida;</a:t>
            </a:r>
          </a:p>
          <a:p>
            <a:pPr marL="0" indent="0">
              <a:lnSpc>
                <a:spcPct val="110000"/>
              </a:lnSpc>
              <a:buNone/>
            </a:pPr>
            <a:endParaRPr lang="pt-BR" sz="1600" dirty="0"/>
          </a:p>
          <a:p>
            <a:pPr marL="0" indent="0">
              <a:lnSpc>
                <a:spcPct val="110000"/>
              </a:lnSpc>
              <a:buNone/>
            </a:pPr>
            <a:r>
              <a:rPr lang="pt-BR" sz="1600" b="1" dirty="0"/>
              <a:t>1.2- Serviços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pt-BR" sz="1600" dirty="0"/>
              <a:t>Serviços de acompanhamento e assistência de toda população atingida;</a:t>
            </a:r>
          </a:p>
          <a:p>
            <a:pPr marL="0" indent="0">
              <a:lnSpc>
                <a:spcPct val="110000"/>
              </a:lnSpc>
              <a:buNone/>
            </a:pPr>
            <a:endParaRPr lang="pt-BR" sz="1600" dirty="0"/>
          </a:p>
          <a:p>
            <a:pPr marL="0" indent="0">
              <a:lnSpc>
                <a:spcPct val="110000"/>
              </a:lnSpc>
              <a:buNone/>
            </a:pPr>
            <a:r>
              <a:rPr lang="pt-BR" sz="1600" b="1" dirty="0"/>
              <a:t>2- Objetivo 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pt-BR" altLang="pt-BR" sz="1600" dirty="0"/>
              <a:t>Oferecer ao município de Rio Doce, serviços para a execução direta e/ou indireta no acompanhamento das famílias atingidas pelo rompimento da barragem de rejeito em Mariana, nas modalidades e condições estabelecidas no plano de ação em saúde.</a:t>
            </a:r>
          </a:p>
          <a:p>
            <a:pPr marL="0" indent="0">
              <a:lnSpc>
                <a:spcPct val="150000"/>
              </a:lnSpc>
              <a:buNone/>
            </a:pPr>
            <a:endParaRPr lang="pt-BR" dirty="0"/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85624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695DBEAD-B38D-4FA8-A010-43DB166011E1}"/>
              </a:ext>
            </a:extLst>
          </p:cNvPr>
          <p:cNvSpPr/>
          <p:nvPr/>
        </p:nvSpPr>
        <p:spPr>
          <a:xfrm>
            <a:off x="677333" y="-333280"/>
            <a:ext cx="8466667" cy="6540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endParaRPr lang="pt-BR" b="1" dirty="0">
              <a:latin typeface="Times New Roman" panose="02020603050405020304" pitchFamily="18" charset="0"/>
              <a:ea typeface="Times New Roman" panose="02020603050405020304" pitchFamily="18" charset="0"/>
              <a:cs typeface="Comic Sans MS" panose="030F0702030302020204" pitchFamily="66" charset="0"/>
            </a:endParaRPr>
          </a:p>
          <a:p>
            <a:pPr algn="ctr">
              <a:spcAft>
                <a:spcPts val="0"/>
              </a:spcAft>
            </a:pPr>
            <a:r>
              <a:rPr lang="pt-BR" sz="1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Prefeito Municipal – Silvério Joaquim Aparecido da Luz (2013 a 2016 e 2017 a 2020)</a:t>
            </a:r>
          </a:p>
          <a:p>
            <a:pPr algn="ctr">
              <a:spcAft>
                <a:spcPts val="0"/>
              </a:spcAft>
            </a:pP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Rua Antônio da Conceição Saraiva, 19 – Centro – Rio Doce/MG</a:t>
            </a:r>
            <a:endParaRPr lang="pt-BR" sz="1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CEP: 36.442-000</a:t>
            </a:r>
            <a:endParaRPr lang="pt-BR" sz="1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Telefax: (31) 3883-5235</a:t>
            </a:r>
            <a:endParaRPr lang="pt-BR" sz="1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E-mail: sic@riodoce.mg.gov.br</a:t>
            </a:r>
            <a:endParaRPr lang="pt-BR" sz="1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CNPJ: 18.316.265/0001-91</a:t>
            </a:r>
            <a:endParaRPr lang="pt-BR" sz="1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pt-BR" sz="1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pt-BR" sz="1400" b="1" dirty="0">
                <a:ea typeface="Calibri" panose="020F0502020204030204" pitchFamily="34" charset="0"/>
                <a:cs typeface="Times New Roman" panose="02020603050405020304" pitchFamily="18" charset="0"/>
              </a:rPr>
              <a:t>Secretário Municipal de Saúde – Rodrigo de Souza Leite (2017 a 2020)</a:t>
            </a:r>
            <a:endParaRPr lang="pt-BR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Rua Coronel José João, 58 – Centro – Rio Doce/MG</a:t>
            </a:r>
            <a:endParaRPr lang="pt-BR" sz="1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CEP: 35.442-000</a:t>
            </a:r>
            <a:endParaRPr lang="pt-BR" sz="1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Telefax: (31) 3883-5235</a:t>
            </a:r>
            <a:endParaRPr lang="pt-BR" sz="1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E-mail: rodrigo@riodoce.mg.gov.br</a:t>
            </a:r>
            <a:endParaRPr lang="pt-BR" sz="1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CNPJ: 21.456.134/0001-91</a:t>
            </a:r>
            <a:endParaRPr lang="pt-BR" sz="1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Superintendência Regional de Saúde de Ponte Nova/MG</a:t>
            </a:r>
            <a:endParaRPr lang="pt-BR" sz="1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Região de Saúde de Ponte Nova/MG</a:t>
            </a:r>
          </a:p>
          <a:p>
            <a:pPr algn="ctr">
              <a:spcAft>
                <a:spcPts val="0"/>
              </a:spcAft>
            </a:pPr>
            <a:endParaRPr lang="pt-BR" sz="14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pt-BR" sz="1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Centro Alternativo de Formação Popular Rosa </a:t>
            </a:r>
            <a:r>
              <a:rPr lang="pt-BR" sz="1400" b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Fortini</a:t>
            </a:r>
            <a:r>
              <a:rPr lang="pt-BR" sz="1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Rua Major Eugênio Palermo, Nº 121- Centro- Rio Doce-Mg </a:t>
            </a:r>
          </a:p>
          <a:p>
            <a:pPr algn="ctr">
              <a:spcAft>
                <a:spcPts val="0"/>
              </a:spcAft>
            </a:pP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CEP: 35442-000</a:t>
            </a:r>
          </a:p>
          <a:p>
            <a:pPr algn="ctr">
              <a:spcAft>
                <a:spcPts val="0"/>
              </a:spcAft>
            </a:pP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Telefone: (31) 999212496</a:t>
            </a:r>
          </a:p>
          <a:p>
            <a:pPr algn="ctr">
              <a:spcAft>
                <a:spcPts val="0"/>
              </a:spcAft>
            </a:pP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E-mail: </a:t>
            </a: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centrorosafortini@gmail.com</a:t>
            </a:r>
            <a:endParaRPr lang="pt-BR" sz="1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CNPJ: 08650741/0001-20</a:t>
            </a:r>
          </a:p>
          <a:p>
            <a:pPr algn="ctr">
              <a:spcAft>
                <a:spcPts val="0"/>
              </a:spcAft>
            </a:pPr>
            <a:endParaRPr lang="pt-BR" sz="1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pt-BR" sz="1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Comissão dos Atingidos de Rio Doce- MG </a:t>
            </a:r>
          </a:p>
          <a:p>
            <a:pPr algn="ctr">
              <a:spcAft>
                <a:spcPts val="0"/>
              </a:spcAft>
            </a:pPr>
            <a:endParaRPr lang="pt-BR" sz="1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pt-BR" sz="1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Conselho Municipal de Saúde do Município de Rio Doce-MG</a:t>
            </a:r>
          </a:p>
          <a:p>
            <a:pPr algn="ctr">
              <a:spcAft>
                <a:spcPts val="0"/>
              </a:spcAft>
            </a:pPr>
            <a:endParaRPr lang="pt-BR" sz="1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pt-BR" sz="1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343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699D44-C12D-4803-B8CB-49E379742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Plano de ação em saúde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B9A8C3A-E0E4-48A7-8166-E9AEEFD2CC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00214"/>
            <a:ext cx="8596668" cy="44713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b="1" dirty="0"/>
              <a:t>2.1- Objetivos específicos </a:t>
            </a:r>
          </a:p>
          <a:p>
            <a:r>
              <a:rPr lang="pt-BR" dirty="0"/>
              <a:t> </a:t>
            </a:r>
            <a:r>
              <a:rPr lang="pt-BR" sz="1600" dirty="0"/>
              <a:t>Fortalecer as ações no âmbito da Atenção Básica;</a:t>
            </a:r>
          </a:p>
          <a:p>
            <a:pPr marL="0" indent="0">
              <a:buNone/>
            </a:pPr>
            <a:endParaRPr lang="pt-BR" sz="1600" dirty="0"/>
          </a:p>
          <a:p>
            <a:r>
              <a:rPr lang="pt-BR" sz="1600" dirty="0"/>
              <a:t>Fortalecer as ações da Saúde Mental e reestruturar a equipe técnica e ampliação de contratos para que consigamos realizar o acompanhamento para atender toda a demanda que surgiu após rompimento da Barragem;</a:t>
            </a:r>
          </a:p>
          <a:p>
            <a:endParaRPr lang="pt-BR" sz="1600" dirty="0"/>
          </a:p>
          <a:p>
            <a:r>
              <a:rPr lang="pt-BR" sz="1600" dirty="0"/>
              <a:t>Intensificar as ações de prevenção e promoção em vigilância em saúde;</a:t>
            </a:r>
          </a:p>
          <a:p>
            <a:pPr marL="0" indent="0">
              <a:buNone/>
            </a:pPr>
            <a:endParaRPr lang="pt-BR" sz="1600" dirty="0"/>
          </a:p>
          <a:p>
            <a:r>
              <a:rPr lang="pt-BR" sz="1600" dirty="0"/>
              <a:t> Aumentar as cotas no consórcio intermunicipal para atendimento da demanda pós desastre e inclusive potencialização dos atendimentos urgência e emergência ( Cisamapi) ;</a:t>
            </a:r>
          </a:p>
          <a:p>
            <a:pPr marL="0" indent="0">
              <a:lnSpc>
                <a:spcPts val="3360"/>
              </a:lnSpc>
              <a:spcBef>
                <a:spcPts val="0"/>
              </a:spcBef>
              <a:buNone/>
              <a:defRPr/>
            </a:pPr>
            <a:endParaRPr lang="pt-BR" dirty="0"/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078870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699D44-C12D-4803-B8CB-49E379742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Plano de ação em saúde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B9A8C3A-E0E4-48A7-8166-E9AEEFD2CC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00214"/>
            <a:ext cx="8596668" cy="44713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b="1" dirty="0"/>
              <a:t>2.1- Objetivos específicos </a:t>
            </a:r>
          </a:p>
          <a:p>
            <a:pPr marL="0" indent="0">
              <a:buNone/>
            </a:pPr>
            <a:endParaRPr lang="pt-BR" dirty="0"/>
          </a:p>
          <a:p>
            <a:r>
              <a:rPr lang="pt-BR" sz="1600" dirty="0"/>
              <a:t>Capacitar a equipe de saúde para o enfrentamento de situações correlacionadas aos componentes químicos oriundos dos rejeitos;</a:t>
            </a:r>
          </a:p>
          <a:p>
            <a:pPr marL="0" indent="0">
              <a:buNone/>
            </a:pPr>
            <a:endParaRPr lang="pt-BR" sz="1600" dirty="0"/>
          </a:p>
          <a:p>
            <a:r>
              <a:rPr lang="pt-BR" sz="1600" dirty="0"/>
              <a:t>Ampliar o acesso com qualificação e humanização da atenção em saúde.</a:t>
            </a:r>
          </a:p>
          <a:p>
            <a:endParaRPr lang="pt-BR" sz="1600" dirty="0"/>
          </a:p>
          <a:p>
            <a:r>
              <a:rPr lang="pt-BR" sz="1600" dirty="0"/>
              <a:t>Melhorar o bem-estar geral dos indivíduos;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55597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956A52-004B-4073-B680-8358B9915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Plano de ação em saúde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995E39D-7F6D-40C1-BA3B-5074E4FF8B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pt-BR" b="1" dirty="0"/>
              <a:t>3- Forma de aplicabilidade </a:t>
            </a:r>
          </a:p>
          <a:p>
            <a:pPr marL="0" indent="0">
              <a:lnSpc>
                <a:spcPct val="150000"/>
              </a:lnSpc>
              <a:buNone/>
            </a:pPr>
            <a:endParaRPr lang="pt-BR" dirty="0"/>
          </a:p>
          <a:p>
            <a:pPr marL="0" indent="0">
              <a:lnSpc>
                <a:spcPct val="150000"/>
              </a:lnSpc>
              <a:buNone/>
            </a:pPr>
            <a:r>
              <a:rPr lang="pt-BR" altLang="pt-BR" sz="1600" dirty="0"/>
              <a:t>O  órgão executor junto da secretaria municipal de saúde irão realizar o acompanhamento das famílias atingidas pelo rompimento da Barragem de Fundão, elaborado conjuntamente com as partes envolvidas. A executora direta e/ou indireta devera estar permanentemente em articulação com a Secretaria Municipal de Saúde, objetivando a resolutividade das necessidades apresentadas pelos usuários e suas respectivas famílias;</a:t>
            </a:r>
            <a:endParaRPr lang="pt-BR" sz="1600" dirty="0"/>
          </a:p>
        </p:txBody>
      </p:sp>
    </p:spTree>
    <p:extLst>
      <p:ext uri="{BB962C8B-B14F-4D97-AF65-F5344CB8AC3E}">
        <p14:creationId xmlns:p14="http://schemas.microsoft.com/office/powerpoint/2010/main" val="32631260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956A52-004B-4073-B680-8358B9915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Plano de ação em saúde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995E39D-7F6D-40C1-BA3B-5074E4FF8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28775"/>
            <a:ext cx="8596668" cy="4412587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pt-BR" b="1" dirty="0"/>
              <a:t>4- </a:t>
            </a:r>
            <a:r>
              <a:rPr lang="pt-BR" sz="1600" b="1" dirty="0"/>
              <a:t>Justificativa </a:t>
            </a:r>
          </a:p>
          <a:p>
            <a:pPr marL="0" indent="0">
              <a:lnSpc>
                <a:spcPct val="150000"/>
              </a:lnSpc>
              <a:buNone/>
            </a:pPr>
            <a:endParaRPr lang="pt-BR" sz="1600" b="1" dirty="0"/>
          </a:p>
          <a:p>
            <a:pPr marL="0" indent="0">
              <a:lnSpc>
                <a:spcPct val="150000"/>
              </a:lnSpc>
              <a:buNone/>
            </a:pPr>
            <a:r>
              <a:rPr lang="pt-BR" sz="1600" dirty="0">
                <a:latin typeface="Arial"/>
              </a:rPr>
              <a:t>A política de assistência a saúde , terá como funções garantir a promoção a saúde, além da atenção integral a saúde da população, baseado nos princípios da acessibilidade, resolutividade, humanização e cidadania, tendo sua operacionalização através do Sistema Único de Saúde (SUS), sendo dever do Estado e direito do cidadão. E política publica e como tal, faz parte da seguridade social. Esta organizada através das proteções sociais, que visam a garantia de direitos a quem dela necessitar.</a:t>
            </a:r>
            <a:endParaRPr lang="pt-BR" sz="1600" dirty="0"/>
          </a:p>
        </p:txBody>
      </p:sp>
    </p:spTree>
    <p:extLst>
      <p:ext uri="{BB962C8B-B14F-4D97-AF65-F5344CB8AC3E}">
        <p14:creationId xmlns:p14="http://schemas.microsoft.com/office/powerpoint/2010/main" val="34517177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956A52-004B-4073-B680-8358B9915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Plano de ação em saúde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995E39D-7F6D-40C1-BA3B-5074E4FF8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28775"/>
            <a:ext cx="8596668" cy="4412587"/>
          </a:xfrm>
        </p:spPr>
        <p:txBody>
          <a:bodyPr/>
          <a:lstStyle/>
          <a:p>
            <a:pPr marL="0" indent="0">
              <a:buNone/>
            </a:pPr>
            <a:r>
              <a:rPr lang="pt-BR" b="1" dirty="0"/>
              <a:t>5- Público alvo</a:t>
            </a:r>
          </a:p>
          <a:p>
            <a:pPr marL="0" indent="0">
              <a:buNone/>
            </a:pPr>
            <a:r>
              <a:rPr lang="pt-BR" sz="1600" dirty="0"/>
              <a:t>Famílias Atingidas pelo Rompimento da Barragem de Fundão de Mariana;</a:t>
            </a:r>
          </a:p>
          <a:p>
            <a:pPr marL="0" indent="0" algn="just">
              <a:spcBef>
                <a:spcPts val="0"/>
              </a:spcBef>
              <a:spcAft>
                <a:spcPts val="1470"/>
              </a:spcAft>
              <a:buNone/>
              <a:defRPr/>
            </a:pPr>
            <a:endParaRPr lang="pt-BR" sz="1600" dirty="0"/>
          </a:p>
          <a:p>
            <a:pPr marL="0" indent="0" algn="just">
              <a:spcBef>
                <a:spcPts val="0"/>
              </a:spcBef>
              <a:spcAft>
                <a:spcPts val="1470"/>
              </a:spcAft>
              <a:buNone/>
              <a:defRPr/>
            </a:pPr>
            <a:r>
              <a:rPr lang="pt-BR" sz="1600" dirty="0"/>
              <a:t>Usuários do Sistema Único de Saúde que estão em situação de vulnerabilidade e risco adicional a saúde ocasionado pelo rompimento da barragem de Mariana</a:t>
            </a:r>
            <a:r>
              <a:rPr lang="pt-BR" dirty="0">
                <a:latin typeface="Arial"/>
              </a:rPr>
              <a:t>.</a:t>
            </a:r>
          </a:p>
          <a:p>
            <a:pPr marL="0" indent="0" algn="just">
              <a:spcBef>
                <a:spcPts val="0"/>
              </a:spcBef>
              <a:spcAft>
                <a:spcPts val="1470"/>
              </a:spcAft>
              <a:buNone/>
              <a:defRPr/>
            </a:pPr>
            <a:r>
              <a:rPr lang="pt-BR" b="1" dirty="0">
                <a:latin typeface="Arial"/>
              </a:rPr>
              <a:t>6- Acessibilidade</a:t>
            </a:r>
          </a:p>
          <a:p>
            <a:pPr marL="0" indent="0" algn="just">
              <a:spcBef>
                <a:spcPts val="0"/>
              </a:spcBef>
              <a:spcAft>
                <a:spcPts val="1470"/>
              </a:spcAft>
              <a:buNone/>
              <a:defRPr/>
            </a:pPr>
            <a:r>
              <a:rPr lang="pt-BR" sz="1600" dirty="0"/>
              <a:t>A demanda será realizada pela equipe de Estratégia da Saúde da Família (ESF) onde será realizado o encaminhamento para os profissionais específicos que realização os atendimentos de acordo com cada especificidade.</a:t>
            </a:r>
          </a:p>
          <a:p>
            <a:pPr marL="0" indent="0" algn="just">
              <a:spcBef>
                <a:spcPts val="0"/>
              </a:spcBef>
              <a:spcAft>
                <a:spcPts val="1470"/>
              </a:spcAft>
              <a:buNone/>
              <a:defRPr/>
            </a:pPr>
            <a:r>
              <a:rPr lang="pt-BR" b="1" dirty="0">
                <a:latin typeface="Arial"/>
              </a:rPr>
              <a:t> 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9101254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956A52-004B-4073-B680-8358B9915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Plano de ação em saúde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995E39D-7F6D-40C1-BA3B-5074E4FF8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28775"/>
            <a:ext cx="8596668" cy="4412587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spcAft>
                <a:spcPts val="1470"/>
              </a:spcAft>
              <a:buNone/>
              <a:defRPr/>
            </a:pPr>
            <a:r>
              <a:rPr lang="pt-BR" b="1" dirty="0">
                <a:latin typeface="Arial"/>
              </a:rPr>
              <a:t>7- </a:t>
            </a:r>
            <a:r>
              <a:rPr lang="pt-BR" b="1" dirty="0"/>
              <a:t>Plano de Ação 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1470"/>
              </a:spcAft>
              <a:buNone/>
              <a:defRPr/>
            </a:pPr>
            <a:r>
              <a:rPr lang="pt-BR" altLang="pt-BR" sz="1600" dirty="0"/>
              <a:t>Identificação e definição dos problemas prioritários apos o levantamento da analise situacional da saúde em seus diversos aspectos foi e é preciso identificar, formular e priorizar os problemas em uma determinada realidade apos o Rompimento da Barragem do Fundão em 2015. </a:t>
            </a:r>
            <a:endParaRPr lang="pt-BR" sz="1600" b="1" dirty="0"/>
          </a:p>
        </p:txBody>
      </p:sp>
    </p:spTree>
    <p:extLst>
      <p:ext uri="{BB962C8B-B14F-4D97-AF65-F5344CB8AC3E}">
        <p14:creationId xmlns:p14="http://schemas.microsoft.com/office/powerpoint/2010/main" val="28785242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Atenção Básica 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3588604"/>
              </p:ext>
            </p:extLst>
          </p:nvPr>
        </p:nvGraphicFramePr>
        <p:xfrm>
          <a:off x="695459" y="1481071"/>
          <a:ext cx="8564451" cy="47097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5644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757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Problema</a:t>
                      </a: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Postos de saúde das comunidades rurais em estado ruim de conservação para atendimento da população atingida;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7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Descritor: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Hoje o município conta com 03 postos nas comunidades rurais que não tem como ser feito o atendimento da população atingida e outra comunidade nem posto de saúde tem;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7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Meta: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Reformar três postos nas comunidades de Santana, Tapera e Jorge e  aquisição de terreno e construção de um posto para atendimento na comunidade do matadouro;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52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Responsáveis: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Execução: Fundação Renova com acompanhamento da secretaria de obras e secretaria de saúde do município de Rio Doce-MG;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4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Resultado: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Melhoria do atendimento da população das comunidades rurais  atingida pelo rompimento da barragem de fundão de Mariana . 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Custo: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R$175.000,00 ( Setor de Engenharia PMRD);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69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</a:rPr>
                        <a:t>Prazo para execução : 12 meses.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95579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CAC004-0AAC-4D2A-8BC6-E5D6C71A6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Saúde Mental 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4089656"/>
              </p:ext>
            </p:extLst>
          </p:nvPr>
        </p:nvGraphicFramePr>
        <p:xfrm>
          <a:off x="708339" y="1313645"/>
          <a:ext cx="8776558" cy="45076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765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66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Problema: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Aumento da demanda em saúde mental no período pós-desastre;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2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Descritor: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Hoje o município conta com  01 Psicólogo e 01 psiquiatra para atendimentos no município, o que não supri a demanda da população; 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13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Meta: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Reestruturar a equipe técnica e/ou ampliação de contratos para que consigamos realizar o acompanhamento para atender toda a demanda que surgiu após rompimento da Barragem;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6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Responsáveis: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Contratação: Secretaria de Saúde de Rio Doce-MG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56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Resultado: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Melhoria no tempo de espera e no atendimento da população atingida pelo rompimento da barragem de fundão de Mariana . 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28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Custo: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R$ 369.128,88 (Custo referente ao que é pago aos profissionais já existentes no município);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33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Prazo para execução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: 36 meses.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54799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D9497-CF91-455B-B9AC-7C4DFE867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Saúde Mental </a:t>
            </a:r>
          </a:p>
        </p:txBody>
      </p:sp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1DD2D70D-B71A-4832-95B3-D930E7D867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1597726"/>
              </p:ext>
            </p:extLst>
          </p:nvPr>
        </p:nvGraphicFramePr>
        <p:xfrm>
          <a:off x="677863" y="2160588"/>
          <a:ext cx="8596312" cy="4657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9078">
                  <a:extLst>
                    <a:ext uri="{9D8B030D-6E8A-4147-A177-3AD203B41FA5}">
                      <a16:colId xmlns:a16="http://schemas.microsoft.com/office/drawing/2014/main" val="1808696054"/>
                    </a:ext>
                  </a:extLst>
                </a:gridCol>
                <a:gridCol w="2149078">
                  <a:extLst>
                    <a:ext uri="{9D8B030D-6E8A-4147-A177-3AD203B41FA5}">
                      <a16:colId xmlns:a16="http://schemas.microsoft.com/office/drawing/2014/main" val="3373444958"/>
                    </a:ext>
                  </a:extLst>
                </a:gridCol>
                <a:gridCol w="2149078">
                  <a:extLst>
                    <a:ext uri="{9D8B030D-6E8A-4147-A177-3AD203B41FA5}">
                      <a16:colId xmlns:a16="http://schemas.microsoft.com/office/drawing/2014/main" val="3892646772"/>
                    </a:ext>
                  </a:extLst>
                </a:gridCol>
                <a:gridCol w="2149078">
                  <a:extLst>
                    <a:ext uri="{9D8B030D-6E8A-4147-A177-3AD203B41FA5}">
                      <a16:colId xmlns:a16="http://schemas.microsoft.com/office/drawing/2014/main" val="1472272488"/>
                    </a:ext>
                  </a:extLst>
                </a:gridCol>
              </a:tblGrid>
              <a:tr h="760015">
                <a:tc>
                  <a:txBody>
                    <a:bodyPr/>
                    <a:lstStyle/>
                    <a:p>
                      <a:r>
                        <a:rPr lang="pt-BR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Profissional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Carga horária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Salário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Período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350300"/>
                  </a:ext>
                </a:extLst>
              </a:tr>
              <a:tr h="760015">
                <a:tc>
                  <a:txBody>
                    <a:bodyPr/>
                    <a:lstStyle/>
                    <a:p>
                      <a:r>
                        <a:rPr lang="pt-BR" dirty="0"/>
                        <a:t>Assistente social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30 </a:t>
                      </a:r>
                      <a:r>
                        <a:rPr lang="pt-BR" dirty="0" err="1"/>
                        <a:t>hs</a:t>
                      </a:r>
                      <a:r>
                        <a:rPr lang="pt-BR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R$ 3.076,79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36 meses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306797"/>
                  </a:ext>
                </a:extLst>
              </a:tr>
              <a:tr h="760015">
                <a:tc>
                  <a:txBody>
                    <a:bodyPr/>
                    <a:lstStyle/>
                    <a:p>
                      <a:r>
                        <a:rPr lang="pt-BR" dirty="0"/>
                        <a:t>Psicólogo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40hs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R$3.076,79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36 meses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636120"/>
                  </a:ext>
                </a:extLst>
              </a:tr>
              <a:tr h="760015">
                <a:tc>
                  <a:txBody>
                    <a:bodyPr/>
                    <a:lstStyle/>
                    <a:p>
                      <a:r>
                        <a:rPr lang="pt-BR" dirty="0"/>
                        <a:t>Psiquiatra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20 </a:t>
                      </a:r>
                      <a:r>
                        <a:rPr lang="pt-BR" dirty="0" err="1"/>
                        <a:t>hs</a:t>
                      </a:r>
                      <a:r>
                        <a:rPr lang="pt-BR" dirty="0"/>
                        <a:t> </a:t>
                      </a:r>
                    </a:p>
                    <a:p>
                      <a:r>
                        <a:rPr lang="pt-BR" dirty="0"/>
                        <a:t>* ( Aumento da cota </a:t>
                      </a:r>
                      <a:r>
                        <a:rPr lang="pt-BR" dirty="0" err="1"/>
                        <a:t>cisamapi</a:t>
                      </a:r>
                      <a:r>
                        <a:rPr lang="pt-BR" dirty="0"/>
                        <a:t>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R$ 4.100,00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36 meses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8323326"/>
                  </a:ext>
                </a:extLst>
              </a:tr>
              <a:tr h="760015">
                <a:tc>
                  <a:txBody>
                    <a:bodyPr/>
                    <a:lstStyle/>
                    <a:p>
                      <a:r>
                        <a:rPr lang="pt-BR" dirty="0"/>
                        <a:t>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9</a:t>
                      </a:r>
                      <a:r>
                        <a:rPr lang="pt-BR"/>
                        <a:t>0hs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R$</a:t>
                      </a:r>
                      <a:r>
                        <a:rPr lang="pt-BR" baseline="0" dirty="0"/>
                        <a:t> 10.253,58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R$ 369.128,88/36</a:t>
                      </a:r>
                      <a:r>
                        <a:rPr lang="pt-BR" baseline="0" dirty="0"/>
                        <a:t> meses </a:t>
                      </a:r>
                    </a:p>
                    <a:p>
                      <a:r>
                        <a:rPr lang="pt-BR" baseline="0" dirty="0"/>
                        <a:t>* Mais encargos ( Férias e 13º) e benefícios.</a:t>
                      </a:r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00834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C97AA6-0E4B-4676-BE95-5BB2B6D7E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Saúde mental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C4F715B-71F5-45A2-B0B4-E305EE3408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1600" dirty="0"/>
              <a:t>Custeio de materiais para realização de oficinas e implantação de grupos terapêuticos;</a:t>
            </a:r>
          </a:p>
          <a:p>
            <a:pPr marL="0" indent="0">
              <a:buNone/>
            </a:pPr>
            <a:endParaRPr lang="pt-BR" sz="1600" dirty="0"/>
          </a:p>
          <a:p>
            <a:r>
              <a:rPr lang="pt-BR" sz="1600" dirty="0"/>
              <a:t>Adequação da estrutura da UBS para atendimento a população atingida e garantir a estrutura e equipamentos necessários para a realização das ações de saúde mental.</a:t>
            </a:r>
          </a:p>
        </p:txBody>
      </p:sp>
    </p:spTree>
    <p:extLst>
      <p:ext uri="{BB962C8B-B14F-4D97-AF65-F5344CB8AC3E}">
        <p14:creationId xmlns:p14="http://schemas.microsoft.com/office/powerpoint/2010/main" val="2787902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927FBF-5B3C-421E-98BD-E60E1A661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Principais impactos pós desastre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A435E15-BDE0-4941-81DA-78E74767D5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1600" dirty="0"/>
              <a:t>Aumento da população flutuante/volante;</a:t>
            </a:r>
          </a:p>
          <a:p>
            <a:pPr marL="0" indent="0">
              <a:buNone/>
            </a:pPr>
            <a:endParaRPr lang="pt-BR" sz="1600" dirty="0"/>
          </a:p>
          <a:p>
            <a:r>
              <a:rPr lang="pt-BR" sz="1600" dirty="0"/>
              <a:t>Geração de despesas públicas extraordinária e emergenciais;</a:t>
            </a:r>
          </a:p>
          <a:p>
            <a:pPr marL="0" indent="0">
              <a:buNone/>
            </a:pPr>
            <a:endParaRPr lang="pt-BR" sz="1600" dirty="0"/>
          </a:p>
          <a:p>
            <a:r>
              <a:rPr lang="pt-BR" sz="1600" dirty="0"/>
              <a:t> Aumento das consultas de clínica geral e procedimentos relacionados: glicemia capilar, curativos, nebulização etc. </a:t>
            </a:r>
          </a:p>
          <a:p>
            <a:pPr marL="0" indent="0">
              <a:buNone/>
            </a:pPr>
            <a:endParaRPr lang="pt-BR" sz="1600" dirty="0"/>
          </a:p>
          <a:p>
            <a:r>
              <a:rPr lang="pt-BR" sz="1600" dirty="0"/>
              <a:t>Aumento de consultas especializadas: pediatria, ginecologia, e psiquiatria;</a:t>
            </a:r>
          </a:p>
          <a:p>
            <a:pPr marL="0" indent="0">
              <a:buNone/>
            </a:pPr>
            <a:endParaRPr lang="pt-BR" sz="1600" dirty="0"/>
          </a:p>
          <a:p>
            <a:r>
              <a:rPr lang="pt-BR" sz="1600" dirty="0"/>
              <a:t> Aumento dos exames laboratoriais;</a:t>
            </a: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462576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DCB0B1-F92E-4286-BCAC-775907E26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Vigilância em Saúde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B4254DF-D731-41CB-BED0-11119516E5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pt-BR" dirty="0"/>
          </a:p>
          <a:p>
            <a:endParaRPr lang="pt-BR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600023"/>
              </p:ext>
            </p:extLst>
          </p:nvPr>
        </p:nvGraphicFramePr>
        <p:xfrm>
          <a:off x="721218" y="1416676"/>
          <a:ext cx="8242478" cy="47651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424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280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Problema: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Falta de tratamento de água e esgoto na zona rural;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83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Descritor: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Hoje o município conta com 69% de água e esgoto tratados exclusivamente no perímetro urbano ( Fonte: Departamento de Saneamento da PMRD);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00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Meta: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Implantar o sistema de tratamento de água e de saneamento básico, garantindo assim 100% de água e esgoto tratados no município, visto que grande parte da população impactada reside na zona rural; 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53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Responsáveis: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Execução : Fundação Renova -  Acompanhamento: Secretaria de obras, secretaria de saúde e Departamento de saneamento básico da PMRD;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98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Resultado: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Melhoria da qualidade da água e do esgotamento sanitário em atendimento a população atingida pelo rompimento da barragem de fundão de Mariana; 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12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Custo: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R$ 2.000.000,00 ( Valor aproximado para o tratamento da água PG-32, * O tratamento do esgoto já tem um projeto pela CT- SHQA pelo BDMG-PG 31); 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24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Prazo para execução 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18 meses ( Tratamento da água).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40941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DCB0B1-F92E-4286-BCAC-775907E26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Vigilância em Saúde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B4254DF-D731-41CB-BED0-11119516E5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endParaRPr lang="pt-BR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291113"/>
              </p:ext>
            </p:extLst>
          </p:nvPr>
        </p:nvGraphicFramePr>
        <p:xfrm>
          <a:off x="850006" y="1378040"/>
          <a:ext cx="8332631" cy="43144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326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5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Problema: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Falta de estudo epidemiológico e toxicológico além de estudo de avaliação de risco a saúde humana ;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Descritor: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Ainda não foi realizado no município  os estudos acima citados;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75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Meta: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Realização dos estudos epidemiológico e toxicológico além de estudo de avaliação de risco a saúde humana com as diretrizes para estudos de avaliação de risco preconizado pelo Ministério da Saúde com o intuito de se verificar possíveis doenças e agravos da a população atingida pelo rompimento da barragem de fundão de Mariana  ; 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39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Responsáveis: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Execução : Empresas contratadas Fundação Renova ( Estudo independente)  Acompanhamento: Secretaria de saúde;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7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Resultado: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Diagnóstico da real situação de saúde da população atingida pelo rompimento da barragem de fundão de Mariana, além de recomendações  das possibilidades de intervenção a fim de garantir o melhor a saúde da população atingida; 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27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Custo: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* Levantamento a ser realizado; 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86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Prazo para execução 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06 meses.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07877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5FBA44-FA1C-47B0-B2E3-1BB1A089C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Laboratório 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2616811"/>
              </p:ext>
            </p:extLst>
          </p:nvPr>
        </p:nvGraphicFramePr>
        <p:xfrm>
          <a:off x="682581" y="1468192"/>
          <a:ext cx="8796270" cy="44045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96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22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Problema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: Alta demanda de exames laboratoriais;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39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Descritor: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Após o rompimento o município passou a ter um gasto muito elevado devido o grande aumento da demanda de exames laboratoriais; 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15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Meta: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Garantir o mínimo de 20 % a mais no orçamento de contratação de exames laboratoriais, a fim de atender toda a demanda de exames laboratoriais da população atingida pelo rompimento da barragem de fundão em Mariana-Mg;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68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Responsáveis: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Suplementação de contratos- Secretaria municipal de saúde com o custeio da Fundação Renova;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28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Resultado: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Melhoria da assistência em atendimento  da demanda de exames laboratoriais da população atingida pelo rompimento da barragem de fundão de Mariana; 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4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Custo: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R$ 48.000,00(Valor referente ); 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22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Prazo para execução 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36 meses.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49181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CFC813-1D7F-42C5-988B-21AE47125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Cisamapi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7014169"/>
              </p:ext>
            </p:extLst>
          </p:nvPr>
        </p:nvGraphicFramePr>
        <p:xfrm>
          <a:off x="785612" y="1352282"/>
          <a:ext cx="8718996" cy="51514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189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56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Problema: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Alta demanda de atendimentos no consórcio intermunicipal de saúde do vale do piranga ( CISAMAPI); 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04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Descritor: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Após o rompimento o  município passou a ter um gasto muito elevado devido o grande aumento da demanda de  consultas especializadas, exames  de diagnósticos, procedimentos e atendimentos de urgência e emergência no consórcio intermunicipal de saúde do vale do piranga ( CISAMAPI); 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74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 Meta: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Garantir  no mínimo 20 % a mais no orçamento do contrato de rateio no CISAMAPI, a fim de atender toda a demanda da população atingida pelo rompimento da barragem de fundão em Mariana-Mg referente aos serviços prestados pelo consórcio;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4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Responsáveis: 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Suplementação de contratos-Secretaria municipal de saúde com o custeio da Fundação Renova;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3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Resultado: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Melhoria da assistência em atendimento  da demanda de consultas especializadas, exames  de diagnósticos ,procedimentos  e atendimentos de urgência e emergência da população atingida pelo rompimento da barragem de fundão de Mariana; 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46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Custo: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R$ 342.000,00 ( Valor referente ); 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5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Prazo para execução : </a:t>
                      </a: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</a:rPr>
                        <a:t>36 meses.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73890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4194F7-963F-4FE2-887A-C5D238315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Educação permanente em saúde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0B2267B-4637-4F78-8433-C73AC1BCA3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268786"/>
          </a:xfrm>
        </p:spPr>
        <p:txBody>
          <a:bodyPr>
            <a:normAutofit/>
          </a:bodyPr>
          <a:lstStyle/>
          <a:p>
            <a:r>
              <a:rPr lang="pt-BR" sz="1600" dirty="0"/>
              <a:t>Oficinas que incluem as seguintes temáticas: Emergências em desastres para Saúde Mental, APS e Equipe de Urgência e Emergência;</a:t>
            </a:r>
          </a:p>
          <a:p>
            <a:r>
              <a:rPr lang="pt-BR" sz="1600" dirty="0"/>
              <a:t>Curso de BLS e ATLS para equipe de enfermagem e médica do município;</a:t>
            </a:r>
          </a:p>
          <a:p>
            <a:r>
              <a:rPr lang="pt-BR" sz="1600" dirty="0"/>
              <a:t>Capacitação de médicos e enfermeiros para identificação diagnóstica, monitoramento e acompanhamento de pacientes com exposição a metal pesado;</a:t>
            </a:r>
          </a:p>
          <a:p>
            <a:r>
              <a:rPr lang="pt-BR" sz="1600" dirty="0"/>
              <a:t>Curso de Bioestatística para profissionais de saúde;	</a:t>
            </a:r>
          </a:p>
          <a:p>
            <a:r>
              <a:rPr lang="pt-BR" sz="1600" dirty="0"/>
              <a:t>Capacitação para os profissionais de reabilitação para pacientes diagnosticados com intoxicação por metal pesado;</a:t>
            </a:r>
          </a:p>
          <a:p>
            <a:r>
              <a:rPr lang="pt-BR" sz="1600" dirty="0"/>
              <a:t>Capacitação para os profissionais de saúde mental para atendimento a população por desastres;</a:t>
            </a:r>
          </a:p>
          <a:p>
            <a:r>
              <a:rPr lang="pt-BR" sz="1600" dirty="0"/>
              <a:t>	Capacitação em farmacovigilância;</a:t>
            </a:r>
          </a:p>
          <a:p>
            <a:r>
              <a:rPr lang="pt-BR" sz="1600" dirty="0"/>
              <a:t>	Capacitação de ACS e ACE com olhar voltado para doenças relacionadas a fatores ambientais e metais pesados.</a:t>
            </a:r>
          </a:p>
        </p:txBody>
      </p:sp>
    </p:spTree>
    <p:extLst>
      <p:ext uri="{BB962C8B-B14F-4D97-AF65-F5344CB8AC3E}">
        <p14:creationId xmlns:p14="http://schemas.microsoft.com/office/powerpoint/2010/main" val="5067832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1E801-A84B-4CA7-9495-34370EB7E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Indicadores</a:t>
            </a:r>
          </a:p>
        </p:txBody>
      </p:sp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E36F748D-AD6F-4AA1-B1A3-96848F3FCEF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6087267"/>
              </p:ext>
            </p:extLst>
          </p:nvPr>
        </p:nvGraphicFramePr>
        <p:xfrm>
          <a:off x="677863" y="2160588"/>
          <a:ext cx="8596312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6612">
                  <a:extLst>
                    <a:ext uri="{9D8B030D-6E8A-4147-A177-3AD203B41FA5}">
                      <a16:colId xmlns:a16="http://schemas.microsoft.com/office/drawing/2014/main" val="636813531"/>
                    </a:ext>
                  </a:extLst>
                </a:gridCol>
                <a:gridCol w="7759700">
                  <a:extLst>
                    <a:ext uri="{9D8B030D-6E8A-4147-A177-3AD203B41FA5}">
                      <a16:colId xmlns:a16="http://schemas.microsoft.com/office/drawing/2014/main" val="32885069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Nº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Indicadores a serem monitorados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3026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/>
                        <a:t>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Acompanhamento do atendimento da população impactada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72539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/>
                        <a:t>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/>
                        <a:t>Capacitação dos profissionais da saúde do município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15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/>
                        <a:t>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Acompanhamento do perfil epidemiológico do município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20607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/>
                        <a:t>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Possíveis doenças ou agravos ocasionados por contaminação por metais pesados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0162341"/>
                  </a:ext>
                </a:extLst>
              </a:tr>
              <a:tr h="359410">
                <a:tc>
                  <a:txBody>
                    <a:bodyPr/>
                    <a:lstStyle/>
                    <a:p>
                      <a:r>
                        <a:rPr lang="pt-BR" dirty="0"/>
                        <a:t>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Proporção de internação por causas sensíveis a atenção básica município de origem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0239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/>
                        <a:t>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Monitoramento da água para consumo humano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5595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09344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552447-0BFE-4E36-BDDD-255E282D9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Obrigado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C8BBDB1-8C7C-4AB0-80C8-E40B15068D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922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67F81E-D18E-4AC9-99A5-0791AC7F2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Principais impactos pós desastre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AA7DA54-4133-42AA-99B1-9C61DFC1D1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z="1600" dirty="0"/>
              <a:t>Alteração do perfil epidemiológico;</a:t>
            </a:r>
          </a:p>
          <a:p>
            <a:pPr marL="0" indent="0">
              <a:buNone/>
            </a:pPr>
            <a:endParaRPr lang="pt-BR" sz="1600" dirty="0"/>
          </a:p>
          <a:p>
            <a:r>
              <a:rPr lang="pt-BR" sz="1600" dirty="0"/>
              <a:t>Aumentos dos exames e consultas junto ao consórcio CISAMAPI;</a:t>
            </a:r>
          </a:p>
          <a:p>
            <a:pPr marL="0" indent="0">
              <a:buNone/>
            </a:pPr>
            <a:endParaRPr lang="pt-BR" sz="1600" dirty="0"/>
          </a:p>
          <a:p>
            <a:r>
              <a:rPr lang="pt-BR" sz="1600" dirty="0"/>
              <a:t> Aumento do teto pactuado junto ao consórcio CISAMAPI na rede de urgência e emergência do Hospital Arnaldo </a:t>
            </a:r>
            <a:r>
              <a:rPr lang="pt-BR" sz="1600" dirty="0" err="1"/>
              <a:t>Gavazza</a:t>
            </a:r>
            <a:r>
              <a:rPr lang="pt-BR" sz="1600" dirty="0"/>
              <a:t>;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33369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DD91FD-F5E9-4B7A-A887-118988B3C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Considerações para elaboração do plano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280453E-0CB2-4A99-9050-BAAFAE0A93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z="1600" dirty="0"/>
              <a:t>NotaTécnicaCT-Saúdenº04/2018 (Bases Mínimas do Escopo de Programa de Saúde)</a:t>
            </a:r>
          </a:p>
          <a:p>
            <a:pPr marL="0" indent="0">
              <a:buNone/>
            </a:pPr>
            <a:endParaRPr lang="pt-BR" sz="1600" dirty="0"/>
          </a:p>
          <a:p>
            <a:r>
              <a:rPr lang="pt-BR" sz="1600" dirty="0"/>
              <a:t>NotaTécnicaCT-Saúdenº09/2018(definição pelo estabelecimento de fluxos)</a:t>
            </a:r>
          </a:p>
          <a:p>
            <a:pPr marL="0" indent="0">
              <a:buNone/>
            </a:pPr>
            <a:endParaRPr lang="pt-BR" sz="1600" dirty="0"/>
          </a:p>
          <a:p>
            <a:r>
              <a:rPr lang="pt-BR" sz="1600" dirty="0"/>
              <a:t>DeliberaçãoCIFnº219(Reconhece oficinas de construção dos planos)</a:t>
            </a:r>
          </a:p>
          <a:p>
            <a:endParaRPr lang="pt-BR" sz="1600" dirty="0"/>
          </a:p>
          <a:p>
            <a:r>
              <a:rPr lang="pt-BR" sz="1600" dirty="0"/>
              <a:t>Cláusula5:TTAC,itemXIV(elaboração e execução de programas)</a:t>
            </a:r>
          </a:p>
          <a:p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42560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C99D06-5859-4511-A58F-7A94C6DE5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Necessidades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0FE84B3-3C8F-484F-991D-8A08E9EE26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z="1600" dirty="0"/>
              <a:t>Execução de ações de saúde pública;</a:t>
            </a:r>
          </a:p>
          <a:p>
            <a:r>
              <a:rPr lang="pt-BR" sz="1600" dirty="0"/>
              <a:t>Monitoramento do Controle e Qualidade da Água para Consumo Humano nos locais mais próximo e que faziam uso da água do Rio Doce;</a:t>
            </a:r>
          </a:p>
          <a:p>
            <a:r>
              <a:rPr lang="pt-BR" sz="1600" dirty="0"/>
              <a:t>Realização do Estudo de Avaliação de Risco a Saúde Humana;</a:t>
            </a:r>
          </a:p>
          <a:p>
            <a:r>
              <a:rPr lang="pt-BR" sz="1600" dirty="0"/>
              <a:t>Estudo Epidemiológico e Toxicológico;</a:t>
            </a:r>
          </a:p>
          <a:p>
            <a:r>
              <a:rPr lang="pt-BR" sz="1600" dirty="0"/>
              <a:t>Enfoque na Assistência à Saúde, como ações de reparação e mitigação na Atenção Primária e de Saúde Mental;</a:t>
            </a:r>
          </a:p>
          <a:p>
            <a:r>
              <a:rPr lang="pt-BR" sz="1600" dirty="0"/>
              <a:t>Ampliação dos serviços a fim de assegurar a capacidade de respostas as demandas de saúde da população no pós desastre. 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95311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1E532C-622B-49B3-8B0C-54E68131F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Necessidades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C65B86B-2965-47B2-8331-98B7D4E9E9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 </a:t>
            </a:r>
            <a:r>
              <a:rPr lang="pt-BR" sz="1600" dirty="0"/>
              <a:t>Reestruturação da equipe técnica;</a:t>
            </a:r>
          </a:p>
          <a:p>
            <a:r>
              <a:rPr lang="pt-BR" sz="1600" dirty="0"/>
              <a:t>Ampliação de contratos;</a:t>
            </a:r>
          </a:p>
          <a:p>
            <a:r>
              <a:rPr lang="pt-BR" sz="1600" dirty="0"/>
              <a:t> Aumento de cotas no Consórcio Intermunicipal;</a:t>
            </a:r>
          </a:p>
          <a:p>
            <a:r>
              <a:rPr lang="pt-BR" sz="1600" dirty="0"/>
              <a:t>Fortalecimento das ações no âmbito da Atenção Básica;</a:t>
            </a:r>
          </a:p>
          <a:p>
            <a:r>
              <a:rPr lang="pt-BR" sz="1600" dirty="0"/>
              <a:t>Fortalecimento e intensificação das ações de prevenção e promoção em Vigilância em Saúde;</a:t>
            </a:r>
          </a:p>
          <a:p>
            <a:r>
              <a:rPr lang="pt-BR" sz="1600" dirty="0"/>
              <a:t>Potencialização dos atendimentos urgência e emergência como complemento do Consórcio Intermunicipal;</a:t>
            </a:r>
          </a:p>
          <a:p>
            <a:r>
              <a:rPr lang="pt-BR" sz="1600" dirty="0"/>
              <a:t>Melhoria das estruturas dos postos de saúde das comunidades rurais;</a:t>
            </a:r>
          </a:p>
          <a:p>
            <a:r>
              <a:rPr lang="pt-BR" sz="1600" dirty="0"/>
              <a:t>Capacitação dos profissionais de saúde para o enfrentamento de situações correlacionadas aos componentes químicos oriundos do rejeito;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59546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2FD5F2-F33B-4CDE-886F-CDD164F59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Rio Doce no Pós Desastre 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2AF71A9-DC18-4207-AF2C-D0A11D945E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13885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5333E8-FA93-4DDB-B938-4859214C2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dirty="0"/>
              <a:t>Valor gasto com a saúde no município </a:t>
            </a:r>
          </a:p>
        </p:txBody>
      </p:sp>
      <p:graphicFrame>
        <p:nvGraphicFramePr>
          <p:cNvPr id="8" name="Espaço Reservado para Conteúdo 7">
            <a:extLst>
              <a:ext uri="{FF2B5EF4-FFF2-40B4-BE49-F238E27FC236}">
                <a16:creationId xmlns:a16="http://schemas.microsoft.com/office/drawing/2014/main" id="{216648B7-4246-4507-856F-9B377B60D24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2074127"/>
              </p:ext>
            </p:extLst>
          </p:nvPr>
        </p:nvGraphicFramePr>
        <p:xfrm>
          <a:off x="677863" y="2160588"/>
          <a:ext cx="8596139" cy="4197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9039455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do">
  <a:themeElements>
    <a:clrScheme name="Facetado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do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d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1E428FD41FC9C4FAE1FAF209D19952E" ma:contentTypeVersion="6" ma:contentTypeDescription="Crie um novo documento." ma:contentTypeScope="" ma:versionID="2ec7c8328a6f0ea2e256bd0390da5572">
  <xsd:schema xmlns:xsd="http://www.w3.org/2001/XMLSchema" xmlns:xs="http://www.w3.org/2001/XMLSchema" xmlns:p="http://schemas.microsoft.com/office/2006/metadata/properties" xmlns:ns2="e59f18f8-ceb6-44ea-aea7-ac5efc777de7" xmlns:ns3="161a7c4b-5abf-4fac-8eef-cd8a38384928" targetNamespace="http://schemas.microsoft.com/office/2006/metadata/properties" ma:root="true" ma:fieldsID="c63776424c38ea497975f9a673bd9a3d" ns2:_="" ns3:_="">
    <xsd:import namespace="e59f18f8-ceb6-44ea-aea7-ac5efc777de7"/>
    <xsd:import namespace="161a7c4b-5abf-4fac-8eef-cd8a383849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9f18f8-ceb6-44ea-aea7-ac5efc777d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1a7c4b-5abf-4fac-8eef-cd8a3838492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D893B2-888E-49A9-BD3A-0552862E4BD8}"/>
</file>

<file path=customXml/itemProps2.xml><?xml version="1.0" encoding="utf-8"?>
<ds:datastoreItem xmlns:ds="http://schemas.openxmlformats.org/officeDocument/2006/customXml" ds:itemID="{ED61DF12-B1FE-43C2-AA2B-DC3B09808265}"/>
</file>

<file path=customXml/itemProps3.xml><?xml version="1.0" encoding="utf-8"?>
<ds:datastoreItem xmlns:ds="http://schemas.openxmlformats.org/officeDocument/2006/customXml" ds:itemID="{F9AFA743-49BD-4662-BD3B-012AD5E672B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1282</TotalTime>
  <Words>2707</Words>
  <Application>Microsoft Office PowerPoint</Application>
  <PresentationFormat>Widescreen</PresentationFormat>
  <Paragraphs>422</Paragraphs>
  <Slides>36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36</vt:i4>
      </vt:variant>
    </vt:vector>
  </HeadingPairs>
  <TitlesOfParts>
    <vt:vector size="42" baseType="lpstr">
      <vt:lpstr>Arial</vt:lpstr>
      <vt:lpstr>Calibri</vt:lpstr>
      <vt:lpstr>Times New Roman</vt:lpstr>
      <vt:lpstr>Trebuchet MS</vt:lpstr>
      <vt:lpstr>Wingdings 3</vt:lpstr>
      <vt:lpstr>Facetado</vt:lpstr>
      <vt:lpstr>     SECRETARIA MUNICIPAL DE SAÚDE DE RIO DOCE                ESTADO DE MINAS GERAIS </vt:lpstr>
      <vt:lpstr>Apresentação do PowerPoint</vt:lpstr>
      <vt:lpstr>Principais impactos pós desastre</vt:lpstr>
      <vt:lpstr>Principais impactos pós desastre</vt:lpstr>
      <vt:lpstr>Considerações para elaboração do plano</vt:lpstr>
      <vt:lpstr>Necessidades </vt:lpstr>
      <vt:lpstr>Necessidades</vt:lpstr>
      <vt:lpstr>Rio Doce no Pós Desastre </vt:lpstr>
      <vt:lpstr>Valor gasto com a saúde no município </vt:lpstr>
      <vt:lpstr>Valor gasto por Habitante </vt:lpstr>
      <vt:lpstr>Aumento do atendimento assistencial </vt:lpstr>
      <vt:lpstr>Aumento do atendimento assistencial </vt:lpstr>
      <vt:lpstr>Aumento do atendimento assistencial </vt:lpstr>
      <vt:lpstr>Aumento do atendimento assistencial em Dermatologia </vt:lpstr>
      <vt:lpstr>Aumento do atendimento assistencial </vt:lpstr>
      <vt:lpstr>Aumento dos gastos com  exames laboratoriais </vt:lpstr>
      <vt:lpstr>Mortalidade </vt:lpstr>
      <vt:lpstr>Morbidade </vt:lpstr>
      <vt:lpstr>Plano de ação em saúde  </vt:lpstr>
      <vt:lpstr>Plano de ação em saúde </vt:lpstr>
      <vt:lpstr>Plano de ação em saúde </vt:lpstr>
      <vt:lpstr>Plano de ação em saúde </vt:lpstr>
      <vt:lpstr>Plano de ação em saúde </vt:lpstr>
      <vt:lpstr>Plano de ação em saúde </vt:lpstr>
      <vt:lpstr>Plano de ação em saúde </vt:lpstr>
      <vt:lpstr>Atenção Básica </vt:lpstr>
      <vt:lpstr>Saúde Mental </vt:lpstr>
      <vt:lpstr>Saúde Mental </vt:lpstr>
      <vt:lpstr>Saúde mental </vt:lpstr>
      <vt:lpstr>Vigilância em Saúde </vt:lpstr>
      <vt:lpstr>Vigilância em Saúde </vt:lpstr>
      <vt:lpstr>Laboratório </vt:lpstr>
      <vt:lpstr>Cisamapi</vt:lpstr>
      <vt:lpstr>Educação permanente em saúde </vt:lpstr>
      <vt:lpstr>Indicadores</vt:lpstr>
      <vt:lpstr>Obrigado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SECRETARIA MUNICIPAL DE SAÚDE DE RIO DOCE                ESTADO DE MINAS GERAIS</dc:title>
  <dc:creator>User</dc:creator>
  <cp:lastModifiedBy>Secretaria de Saúde</cp:lastModifiedBy>
  <cp:revision>115</cp:revision>
  <dcterms:created xsi:type="dcterms:W3CDTF">2019-11-16T18:41:15Z</dcterms:created>
  <dcterms:modified xsi:type="dcterms:W3CDTF">2020-08-19T17:21:12Z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0x010100B1E428FD41FC9C4FAE1FAF209D19952E</vt:lpwstr>
  </property>
</Properties>
</file>