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5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7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8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9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  <p:sldMasterId id="2147483698" r:id="rId6"/>
    <p:sldMasterId id="2147483727" r:id="rId7"/>
    <p:sldMasterId id="2147483742" r:id="rId8"/>
    <p:sldMasterId id="2147483758" r:id="rId9"/>
    <p:sldMasterId id="2147483777" r:id="rId10"/>
    <p:sldMasterId id="2147483793" r:id="rId11"/>
    <p:sldMasterId id="2147483826" r:id="rId12"/>
    <p:sldMasterId id="2147483849" r:id="rId13"/>
  </p:sldMasterIdLst>
  <p:notesMasterIdLst>
    <p:notesMasterId r:id="rId29"/>
  </p:notesMasterIdLst>
  <p:sldIdLst>
    <p:sldId id="378" r:id="rId14"/>
    <p:sldId id="491" r:id="rId15"/>
    <p:sldId id="2575" r:id="rId16"/>
    <p:sldId id="439" r:id="rId17"/>
    <p:sldId id="2574" r:id="rId18"/>
    <p:sldId id="2581" r:id="rId19"/>
    <p:sldId id="2582" r:id="rId20"/>
    <p:sldId id="2576" r:id="rId21"/>
    <p:sldId id="2585" r:id="rId22"/>
    <p:sldId id="2577" r:id="rId23"/>
    <p:sldId id="2584" r:id="rId24"/>
    <p:sldId id="2578" r:id="rId25"/>
    <p:sldId id="2572" r:id="rId26"/>
    <p:sldId id="2580" r:id="rId27"/>
    <p:sldId id="2579" r:id="rId28"/>
  </p:sldIdLst>
  <p:sldSz cx="12192000" cy="6858000"/>
  <p:notesSz cx="6794500" cy="99314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ago Vasconcelos Moura" initials="TVM" lastIdx="10" clrIdx="0">
    <p:extLst>
      <p:ext uri="{19B8F6BF-5375-455C-9EA6-DF929625EA0E}">
        <p15:presenceInfo xmlns:p15="http://schemas.microsoft.com/office/powerpoint/2012/main" xmlns="" userId="S-1-5-21-810363380-1017698542-1329981831-70678" providerId="AD"/>
      </p:ext>
    </p:extLst>
  </p:cmAuthor>
  <p:cmAuthor id="2" name="César Augusto Sousa Ribeiro" initials="CASR" lastIdx="1" clrIdx="1">
    <p:extLst>
      <p:ext uri="{19B8F6BF-5375-455C-9EA6-DF929625EA0E}">
        <p15:presenceInfo xmlns:p15="http://schemas.microsoft.com/office/powerpoint/2012/main" xmlns="" userId="S::crtf_casr@fundacaorenova.org::d764f96c-97b2-48d0-8f07-eb446a2617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6D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929F9F4-4A8F-4326-A1B4-22849713DDAB}" styleName="Estilo Escuro 1 - Ênfas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B344D84-9AFB-497E-A393-DC336BA19D2E}" styleName="Estilo Médio 3 - Ênfas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9288" autoAdjust="0"/>
  </p:normalViewPr>
  <p:slideViewPr>
    <p:cSldViewPr snapToGrid="0">
      <p:cViewPr>
        <p:scale>
          <a:sx n="80" d="100"/>
          <a:sy n="80" d="100"/>
        </p:scale>
        <p:origin x="-180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82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8D47E-3A89-4D1B-82B0-06DF295DEBF6}" type="datetimeFigureOut">
              <a:rPr lang="pt-BR" smtClean="0"/>
              <a:t>09/12/2020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889DD-4DD5-4C74-BC17-E5B9A796A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2924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9144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1" name="Google Shape;541;p11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Mantram do programa!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Um resumo rápido do que está na definição, uma interpretação, não uma transcrição.</a:t>
            </a:r>
            <a:endParaRPr/>
          </a:p>
        </p:txBody>
      </p:sp>
      <p:sp>
        <p:nvSpPr>
          <p:cNvPr id="542" name="Google Shape;542;p11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9597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8940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8940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8940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15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376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3953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8" name="Google Shape;428;p6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Mantram do programa!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Um resumo rápido do que está na definição, uma interpretação, não uma transcrição.</a:t>
            </a:r>
            <a:endParaRPr/>
          </a:p>
        </p:txBody>
      </p:sp>
      <p:sp>
        <p:nvSpPr>
          <p:cNvPr id="429" name="Google Shape;429;p6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p7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Mantram do programa!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Um resumo rápido do que está na definição, uma interpretação, não uma transcrição.</a:t>
            </a:r>
            <a:endParaRPr/>
          </a:p>
        </p:txBody>
      </p:sp>
      <p:sp>
        <p:nvSpPr>
          <p:cNvPr id="479" name="Google Shape;479;p7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6855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0" name="Google Shape;510;p9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Mantram do programa!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Um resumo rápido do que está na definição, uma interpretação, não uma transcrição.</a:t>
            </a:r>
            <a:endParaRPr/>
          </a:p>
        </p:txBody>
      </p:sp>
      <p:sp>
        <p:nvSpPr>
          <p:cNvPr id="511" name="Google Shape;511;p9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Mantram</a:t>
            </a:r>
            <a:r>
              <a:rPr lang="pt-BR" dirty="0"/>
              <a:t> do programa! </a:t>
            </a:r>
          </a:p>
          <a:p>
            <a:r>
              <a:rPr lang="pt-BR" dirty="0"/>
              <a:t>Um resumo rápido do que está na definição, uma interpretação, não uma transcrição.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889DD-4DD5-4C74-BC17-E5B9A796A444}" type="slidenum">
              <a:rPr lang="pt-BR" smtClean="0"/>
              <a:pPr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6453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2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png"/><Relationship Id="rId5" Type="http://schemas.openxmlformats.org/officeDocument/2006/relationships/image" Target="../media/image27.emf"/><Relationship Id="rId4" Type="http://schemas.openxmlformats.org/officeDocument/2006/relationships/oleObject" Target="../embeddings/oleObject4.bin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934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7215492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9415008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400344607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285541444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15726462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832421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85575713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3564149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31876158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7306647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806576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1172" cy="68580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999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7" name="Picture 1" descr="Infraestrutura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56" y="740835"/>
            <a:ext cx="1062111" cy="106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357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3287527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>
            <a:extLst>
              <a:ext uri="{FF2B5EF4-FFF2-40B4-BE49-F238E27FC236}">
                <a16:creationId xmlns:a16="http://schemas.microsoft.com/office/drawing/2014/main" xmlns="" id="{0B096FE5-3850-455E-AC9A-96E6054A6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" y="740834"/>
            <a:ext cx="834380" cy="7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9425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2131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302" y="1257301"/>
            <a:ext cx="11163300" cy="5194300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bg-título"/>
          <p:cNvSpPr/>
          <p:nvPr userDrawn="1"/>
        </p:nvSpPr>
        <p:spPr>
          <a:xfrm>
            <a:off x="1" y="1"/>
            <a:ext cx="12192000" cy="7747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7" name="linha-título"/>
          <p:cNvCxnSpPr/>
          <p:nvPr userDrawn="1"/>
        </p:nvCxnSpPr>
        <p:spPr>
          <a:xfrm>
            <a:off x="1" y="747887"/>
            <a:ext cx="12192000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7002" y="9857"/>
            <a:ext cx="9814667" cy="723900"/>
          </a:xfrm>
        </p:spPr>
        <p:txBody>
          <a:bodyPr anchor="ctr">
            <a:normAutofit/>
          </a:bodyPr>
          <a:lstStyle>
            <a:lvl1pPr algn="l">
              <a:defRPr sz="2799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15" name="bg-logo-clientes"/>
          <p:cNvSpPr/>
          <p:nvPr userDrawn="1"/>
        </p:nvSpPr>
        <p:spPr>
          <a:xfrm>
            <a:off x="9941669" y="-60556"/>
            <a:ext cx="2296757" cy="835256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16" name="linha-título"/>
          <p:cNvCxnSpPr/>
          <p:nvPr userDrawn="1"/>
        </p:nvCxnSpPr>
        <p:spPr>
          <a:xfrm>
            <a:off x="1" y="6858000"/>
            <a:ext cx="12192000" cy="0"/>
          </a:xfrm>
          <a:prstGeom prst="line">
            <a:avLst/>
          </a:prstGeom>
          <a:ln w="19050">
            <a:solidFill>
              <a:srgbClr val="204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ogo-rodapé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58" y="6335320"/>
            <a:ext cx="537831" cy="522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DF4C1CD-3C2C-40C1-9DC5-AEE3C4F4E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60" y="61516"/>
            <a:ext cx="1967541" cy="5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8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3039725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78923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" y="740834"/>
            <a:ext cx="834380" cy="8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6543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24709124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934" y="401639"/>
            <a:ext cx="412950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0919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9533" y="-71839"/>
            <a:ext cx="4154568" cy="70196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80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716898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110298"/>
            <a:ext cx="7174400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6217" y="518643"/>
            <a:ext cx="3005667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6714" y="1459734"/>
            <a:ext cx="441164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6714" y="3362718"/>
            <a:ext cx="441164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71113" y="1538820"/>
            <a:ext cx="2604421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71112" y="3441814"/>
            <a:ext cx="261077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287351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1498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8" y="2110298"/>
            <a:ext cx="5038160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8801" y="2110295"/>
            <a:ext cx="6036733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934" y="401639"/>
            <a:ext cx="412950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608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8" y="2110298"/>
            <a:ext cx="5038160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8219" y="2110297"/>
            <a:ext cx="6047315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934" y="401639"/>
            <a:ext cx="412950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120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574" y="2095501"/>
            <a:ext cx="11280960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Pessoa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934" y="401639"/>
            <a:ext cx="412950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6266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894" y="2110295"/>
            <a:ext cx="5037472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4412" y="2110295"/>
            <a:ext cx="5037472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934" y="401639"/>
            <a:ext cx="412950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470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00245509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0794310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02169"/>
            <a:ext cx="7171882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FF83A145-4BF2-408C-9CB6-C1F459466EE8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46020082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2"/>
            <a:ext cx="4565227" cy="3202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xmlns="" id="{253EC217-DA2A-49A6-BB21-4851202503CD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45451625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5791868"/>
            <a:ext cx="12192000" cy="106454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ABE0D36F-F4BD-4B18-8D64-0ACD149A241E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93830668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2"/>
            <a:ext cx="5593463" cy="6857999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5" y="397683"/>
            <a:ext cx="4642912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60" y="2110298"/>
            <a:ext cx="4648328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41" y="5556251"/>
            <a:ext cx="464774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4352" y="0"/>
            <a:ext cx="6597649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xmlns="" id="{34613723-536A-42F7-9103-B72EEE75F693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8343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302" y="1257301"/>
            <a:ext cx="11163300" cy="5194300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bg-título"/>
          <p:cNvSpPr/>
          <p:nvPr userDrawn="1"/>
        </p:nvSpPr>
        <p:spPr>
          <a:xfrm>
            <a:off x="1" y="1"/>
            <a:ext cx="12192000" cy="7747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7" name="linha-título"/>
          <p:cNvCxnSpPr/>
          <p:nvPr userDrawn="1"/>
        </p:nvCxnSpPr>
        <p:spPr>
          <a:xfrm>
            <a:off x="1" y="747887"/>
            <a:ext cx="12192000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7002" y="9857"/>
            <a:ext cx="9814667" cy="723900"/>
          </a:xfrm>
        </p:spPr>
        <p:txBody>
          <a:bodyPr anchor="ctr">
            <a:normAutofit/>
          </a:bodyPr>
          <a:lstStyle>
            <a:lvl1pPr algn="l">
              <a:defRPr sz="2799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15" name="bg-logo-clientes"/>
          <p:cNvSpPr/>
          <p:nvPr userDrawn="1"/>
        </p:nvSpPr>
        <p:spPr>
          <a:xfrm>
            <a:off x="9941669" y="-60556"/>
            <a:ext cx="2296757" cy="835256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16" name="linha-título"/>
          <p:cNvCxnSpPr/>
          <p:nvPr userDrawn="1"/>
        </p:nvCxnSpPr>
        <p:spPr>
          <a:xfrm>
            <a:off x="1" y="6858000"/>
            <a:ext cx="12192000" cy="0"/>
          </a:xfrm>
          <a:prstGeom prst="line">
            <a:avLst/>
          </a:prstGeom>
          <a:ln w="19050">
            <a:solidFill>
              <a:srgbClr val="204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ogo-rodapé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58" y="6335320"/>
            <a:ext cx="537831" cy="522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DF4C1CD-3C2C-40C1-9DC5-AEE3C4F4E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60" y="61516"/>
            <a:ext cx="1967541" cy="5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5227" cy="3202940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659" y="2138367"/>
            <a:ext cx="3691901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659" y="3450700"/>
            <a:ext cx="3691901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xmlns="" id="{A1FDD78E-20FF-4E2D-BADF-589D9CEB4AFF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92885449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1"/>
            <a:ext cx="12192000" cy="2914952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80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4110" y="368598"/>
            <a:ext cx="4728510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1" y="3048000"/>
            <a:ext cx="12192000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52A3CC86-CE49-4F0B-8F82-919B848BB617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57209322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ABAAAC28-41EA-45D7-B58B-035913F50AC6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09193112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17883200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043" y="2503716"/>
            <a:ext cx="1282867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1745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42704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05509429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9528018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42816802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4118061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66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14pt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/>
          <a:lstStyle>
            <a:lvl1pPr marL="0" marR="0" indent="0" algn="l" defTabSz="6094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33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03743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3106817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293862016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7338093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85385393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72165499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9432007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94885287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97408369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6613960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12/9/2020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06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1172" cy="68580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999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7" name="Picture 1" descr="Infraestrutura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56" y="740835"/>
            <a:ext cx="1062111" cy="106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28314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1" y="608754"/>
            <a:ext cx="1395669" cy="139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0439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92926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24335243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2883239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999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7" name="Picture 1" descr="Infraestrutura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56" y="740835"/>
            <a:ext cx="1062111" cy="106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282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999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2368341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3199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5080" y="6148854"/>
            <a:ext cx="353169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933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63540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66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/>
          <a:lstStyle>
            <a:lvl1pPr marL="228543" indent="-22854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172956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43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66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/>
          <a:lstStyle>
            <a:lvl1pPr marL="228543" indent="-22854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" descr="Infraestrutura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0" y="397683"/>
            <a:ext cx="502056" cy="5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92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9533" y="-71839"/>
            <a:ext cx="4154568" cy="70196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7168984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110298"/>
            <a:ext cx="7174400" cy="3445953"/>
          </a:xfrm>
          <a:prstGeom prst="rect">
            <a:avLst/>
          </a:prstGeom>
        </p:spPr>
        <p:txBody>
          <a:bodyPr vert="horz"/>
          <a:lstStyle>
            <a:lvl1pPr marL="228543" indent="-22854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6217" y="518643"/>
            <a:ext cx="3005667" cy="642500"/>
          </a:xfrm>
          <a:prstGeom prst="rect">
            <a:avLst/>
          </a:prstGeom>
        </p:spPr>
        <p:txBody>
          <a:bodyPr vert="horz" lIns="0" rIns="0"/>
          <a:lstStyle>
            <a:lvl1pPr marL="0" indent="0">
              <a:lnSpc>
                <a:spcPct val="120000"/>
              </a:lnSpc>
              <a:buNone/>
              <a:defRPr sz="2399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18PT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6714" y="1459734"/>
            <a:ext cx="441164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33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6714" y="3362718"/>
            <a:ext cx="441164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33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71113" y="1538820"/>
            <a:ext cx="2604421" cy="156328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71112" y="3441814"/>
            <a:ext cx="2610772" cy="156328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006611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8" y="2110298"/>
            <a:ext cx="5038160" cy="3445953"/>
          </a:xfrm>
          <a:prstGeom prst="rect">
            <a:avLst/>
          </a:prstGeom>
        </p:spPr>
        <p:txBody>
          <a:bodyPr vert="horz"/>
          <a:lstStyle>
            <a:lvl1pPr marL="228543" indent="-22854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8801" y="2110295"/>
            <a:ext cx="6036733" cy="345489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1" descr="Infraestrutura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9829" y="397683"/>
            <a:ext cx="502056" cy="5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401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8" y="2110298"/>
            <a:ext cx="5038160" cy="3445953"/>
          </a:xfrm>
          <a:prstGeom prst="rect">
            <a:avLst/>
          </a:prstGeom>
        </p:spPr>
        <p:txBody>
          <a:bodyPr vert="horz"/>
          <a:lstStyle>
            <a:lvl1pPr marL="228543" indent="-22854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8219" y="2110297"/>
            <a:ext cx="6047315" cy="344595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066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1" descr="Infraestrutura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2109" y="397683"/>
            <a:ext cx="502056" cy="5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0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574" y="2095501"/>
            <a:ext cx="11280960" cy="34607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1" descr="Infraestrutura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5412" y="397683"/>
            <a:ext cx="502056" cy="5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358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4" y="397683"/>
            <a:ext cx="5034356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894" y="2110295"/>
            <a:ext cx="5037472" cy="345489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4412" y="2110295"/>
            <a:ext cx="5037472" cy="345489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1" descr="Infraestrutura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9829" y="397683"/>
            <a:ext cx="502056" cy="5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305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02169"/>
            <a:ext cx="7171882" cy="482924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3199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066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2165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066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2"/>
            <a:ext cx="4565227" cy="3202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720000" tIns="360000" rIns="360000" bIns="360000" anchor="t" anchorCtr="0"/>
          <a:lstStyle>
            <a:lvl1pPr marL="0" indent="0">
              <a:lnSpc>
                <a:spcPct val="115000"/>
              </a:lnSpc>
              <a:buNone/>
              <a:defRPr sz="2133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16pt</a:t>
            </a:r>
          </a:p>
        </p:txBody>
      </p:sp>
    </p:spTree>
    <p:extLst>
      <p:ext uri="{BB962C8B-B14F-4D97-AF65-F5344CB8AC3E}">
        <p14:creationId xmlns:p14="http://schemas.microsoft.com/office/powerpoint/2010/main" val="23691184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5791869"/>
            <a:ext cx="12192000" cy="1064547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555827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2"/>
            <a:ext cx="5593463" cy="6857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5" y="397683"/>
            <a:ext cx="4642912" cy="1534584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60" y="2110298"/>
            <a:ext cx="4648328" cy="3229611"/>
          </a:xfrm>
          <a:prstGeom prst="rect">
            <a:avLst/>
          </a:prstGeom>
        </p:spPr>
        <p:txBody>
          <a:bodyPr vert="horz"/>
          <a:lstStyle>
            <a:lvl1pPr marL="228543" indent="-22854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41" y="5556251"/>
            <a:ext cx="4647746" cy="282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066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4352" y="0"/>
            <a:ext cx="6597649" cy="68580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marR="0" indent="0" algn="ctr" defTabSz="6094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53169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933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1089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>
            <a:extLst>
              <a:ext uri="{FF2B5EF4-FFF2-40B4-BE49-F238E27FC236}">
                <a16:creationId xmlns:a16="http://schemas.microsoft.com/office/drawing/2014/main" xmlns="" id="{0B096FE5-3850-455E-AC9A-96E6054A6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" y="740834"/>
            <a:ext cx="834380" cy="7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092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5227" cy="32029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659" y="2138367"/>
            <a:ext cx="3691901" cy="1248300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15000"/>
              </a:lnSpc>
              <a:buNone/>
              <a:defRPr sz="3199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24PT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659" y="3450700"/>
            <a:ext cx="3691901" cy="1434567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30000"/>
              </a:lnSpc>
              <a:buNone/>
              <a:defRPr sz="1866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14pt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39" y="5556251"/>
            <a:ext cx="5041627" cy="282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066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398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1"/>
            <a:ext cx="12192000" cy="2914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4110" y="368598"/>
            <a:ext cx="4728510" cy="2212751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33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10pt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1" y="3048000"/>
            <a:ext cx="12192000" cy="38100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956779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1066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8125019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911051" y="2108629"/>
            <a:ext cx="4434331" cy="323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33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r>
              <a:rPr lang="cs-CZ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/fale-</a:t>
            </a:r>
            <a:r>
              <a:rPr lang="cs-CZ" sz="1333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conosco</a:t>
            </a:r>
            <a:endParaRPr lang="cs-CZ" sz="1333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cs-CZ" sz="1466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84132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933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6"/>
          <p:cNvSpPr/>
          <p:nvPr userDrawn="1"/>
        </p:nvSpPr>
        <p:spPr>
          <a:xfrm>
            <a:off x="6991054" y="2108629"/>
            <a:ext cx="3023804" cy="3563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33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marL="0" marR="0" lvl="0" indent="0" algn="l" defTabSz="609448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marL="0" marR="0" lvl="0" indent="0" algn="l" defTabSz="609448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marL="0" marR="0" lvl="0" indent="0" algn="l" defTabSz="609448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rtl="0">
              <a:lnSpc>
                <a:spcPct val="180000"/>
              </a:lnSpc>
            </a:pPr>
            <a:r>
              <a:rPr lang="en-US" sz="1333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7250921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4043" y="2503716"/>
            <a:ext cx="1282867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628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3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6598-FC25-4513-B9EB-7DBC6FDD6E99}" type="datetimeFigureOut">
              <a:rPr lang="pt-BR" smtClean="0"/>
              <a:t>09/12/2020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26FF-1FDA-4B1D-8362-768C2EC63F4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2061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" y="3254444"/>
            <a:ext cx="12192000" cy="34911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</a:schemeClr>
              </a:gs>
              <a:gs pos="73000">
                <a:srgbClr val="FFFFFF"/>
              </a:gs>
            </a:gsLst>
            <a:lin ang="8580000" scaled="0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09" tIns="35709" rIns="35709" bIns="35709" numCol="1" spcCol="38100" rtlCol="0" anchor="ctr">
            <a:spAutoFit/>
          </a:bodyPr>
          <a:lstStyle/>
          <a:p>
            <a:pPr marL="0" marR="0" indent="0" algn="ctr" defTabSz="4106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Shape 31"/>
          <p:cNvSpPr/>
          <p:nvPr userDrawn="1"/>
        </p:nvSpPr>
        <p:spPr>
          <a:xfrm>
            <a:off x="1552299" y="824075"/>
            <a:ext cx="10341332" cy="0"/>
          </a:xfrm>
          <a:prstGeom prst="line">
            <a:avLst/>
          </a:prstGeom>
          <a:ln w="38100">
            <a:solidFill>
              <a:srgbClr val="99999A"/>
            </a:solidFill>
            <a:miter lim="400000"/>
          </a:ln>
        </p:spPr>
        <p:txBody>
          <a:bodyPr lIns="35709" tIns="35709" rIns="35709" bIns="35709" anchor="ctr"/>
          <a:lstStyle/>
          <a:p>
            <a:pPr>
              <a:defRPr sz="3600"/>
            </a:pPr>
            <a:endParaRPr sz="1800" dirty="0"/>
          </a:p>
        </p:txBody>
      </p:sp>
      <p:sp>
        <p:nvSpPr>
          <p:cNvPr id="15" name="Shape 32"/>
          <p:cNvSpPr/>
          <p:nvPr userDrawn="1"/>
        </p:nvSpPr>
        <p:spPr>
          <a:xfrm>
            <a:off x="1" y="6454960"/>
            <a:ext cx="12192000" cy="0"/>
          </a:xfrm>
          <a:prstGeom prst="line">
            <a:avLst/>
          </a:prstGeom>
          <a:ln w="38100">
            <a:solidFill>
              <a:srgbClr val="99999A"/>
            </a:solidFill>
            <a:miter lim="400000"/>
          </a:ln>
        </p:spPr>
        <p:txBody>
          <a:bodyPr lIns="35709" tIns="35709" rIns="35709" bIns="35709" anchor="ctr"/>
          <a:lstStyle/>
          <a:p>
            <a:pPr>
              <a:defRPr sz="3600"/>
            </a:pPr>
            <a:endParaRPr sz="1800" dirty="0"/>
          </a:p>
        </p:txBody>
      </p:sp>
      <p:pic>
        <p:nvPicPr>
          <p:cNvPr id="17" name="Picture 16" descr="Renova_LGS_RGB_V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46" y="136852"/>
            <a:ext cx="1230038" cy="143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01795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, subtítulo, cor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 hasCustomPrompt="1"/>
          </p:nvPr>
        </p:nvSpPr>
        <p:spPr>
          <a:xfrm>
            <a:off x="266700" y="322628"/>
            <a:ext cx="10515600" cy="52309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799" b="1" baseline="0">
                <a:solidFill>
                  <a:srgbClr val="00498F"/>
                </a:solidFill>
                <a:latin typeface="Arial "/>
                <a:cs typeface="Arial" panose="020B0604020202020204" pitchFamily="34" charset="0"/>
              </a:defRPr>
            </a:lvl1pPr>
          </a:lstStyle>
          <a:p>
            <a:r>
              <a:rPr lang="pt-BR" dirty="0"/>
              <a:t>TÍTULO: ARIAL | NEGRITO | TAMANHO 28 | AZUL</a:t>
            </a:r>
          </a:p>
        </p:txBody>
      </p:sp>
      <p:cxnSp>
        <p:nvCxnSpPr>
          <p:cNvPr id="5" name="Conector reto 4"/>
          <p:cNvCxnSpPr/>
          <p:nvPr userDrawn="1"/>
        </p:nvCxnSpPr>
        <p:spPr>
          <a:xfrm>
            <a:off x="266700" y="827317"/>
            <a:ext cx="10515600" cy="0"/>
          </a:xfrm>
          <a:prstGeom prst="line">
            <a:avLst/>
          </a:prstGeom>
          <a:ln>
            <a:solidFill>
              <a:srgbClr val="004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3280" y="166042"/>
            <a:ext cx="1012812" cy="1181100"/>
          </a:xfrm>
          <a:prstGeom prst="rect">
            <a:avLst/>
          </a:prstGeom>
        </p:spPr>
      </p:pic>
      <p:sp>
        <p:nvSpPr>
          <p:cNvPr id="13" name="Espaço Reservado para Tex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3401" y="1434261"/>
            <a:ext cx="11204575" cy="790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 b="1" baseline="0">
                <a:solidFill>
                  <a:srgbClr val="EB7D22"/>
                </a:solidFill>
              </a:defRPr>
            </a:lvl1pPr>
          </a:lstStyle>
          <a:p>
            <a:pPr lvl="0"/>
            <a:r>
              <a:rPr lang="pt-BR" dirty="0"/>
              <a:t>SUBTÍTULO: ARIAL | NEGRITO | TAMANHO 24 | LARANJA</a:t>
            </a:r>
          </a:p>
        </p:txBody>
      </p:sp>
      <p:sp>
        <p:nvSpPr>
          <p:cNvPr id="14" name="Espaço Reservado para Texto 11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2224587"/>
            <a:ext cx="9429468" cy="41625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t-BR" sz="2000" kern="1200" baseline="0" dirty="0" smtClean="0">
                <a:solidFill>
                  <a:schemeClr val="tx1">
                    <a:lumMod val="75000"/>
                  </a:schemeClr>
                </a:solidFill>
                <a:latin typeface="Arial "/>
                <a:ea typeface="+mn-ea"/>
                <a:cs typeface="+mn-cs"/>
              </a:defRPr>
            </a:lvl1pPr>
          </a:lstStyle>
          <a:p>
            <a:pPr marL="0" lvl="0" indent="0" algn="l" defTabSz="91417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pt-BR" dirty="0"/>
              <a:t>Texto: Arial | Tamanho 20 | Cinza 80%</a:t>
            </a:r>
          </a:p>
        </p:txBody>
      </p:sp>
    </p:spTree>
    <p:extLst>
      <p:ext uri="{BB962C8B-B14F-4D97-AF65-F5344CB8AC3E}">
        <p14:creationId xmlns:p14="http://schemas.microsoft.com/office/powerpoint/2010/main" val="42348357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3" y="5945733"/>
            <a:ext cx="519214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79" y="6148855"/>
            <a:ext cx="3470427" cy="261556"/>
          </a:xfrm>
          <a:prstGeom prst="rect">
            <a:avLst/>
          </a:prstGeom>
          <a:noFill/>
        </p:spPr>
        <p:txBody>
          <a:bodyPr wrap="square" lIns="121867" tIns="60933" rIns="121867" bIns="60933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180374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3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4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60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03" indent="-228503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5"/>
            <a:ext cx="3470427" cy="261556"/>
          </a:xfrm>
          <a:prstGeom prst="rect">
            <a:avLst/>
          </a:prstGeom>
          <a:noFill/>
        </p:spPr>
        <p:txBody>
          <a:bodyPr wrap="square" lIns="121867" tIns="60933" rIns="121867" bIns="60933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8896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83C5F-2074-8145-BCDC-9C7CDFC8B277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FBFC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pPr marL="0" marR="0" lvl="0" indent="0" algn="l" defTabSz="609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BFC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| FUNDAÇÃO RENOVA |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BFC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1943901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3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91436" tIns="45718" rIns="91436" bIns="45718"/>
          <a:lstStyle>
            <a:lvl1pPr marL="0" indent="0">
              <a:lnSpc>
                <a:spcPct val="120000"/>
              </a:lnSpc>
              <a:buNone/>
              <a:defRPr sz="3199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6"/>
            <a:ext cx="3470427" cy="266638"/>
          </a:xfrm>
          <a:prstGeom prst="rect">
            <a:avLst/>
          </a:prstGeom>
          <a:noFill/>
        </p:spPr>
        <p:txBody>
          <a:bodyPr wrap="square" lIns="121883" tIns="60941" rIns="121883" bIns="60941" rtlCol="0">
            <a:spAutoFit/>
          </a:bodyPr>
          <a:lstStyle/>
          <a:p>
            <a:fld id="{63EF4C96-E1DF-BE4D-8017-F1C029622898}" type="slidenum">
              <a:rPr lang="en-US" sz="933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33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33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1715737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535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302" y="1257301"/>
            <a:ext cx="11163300" cy="5194300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bg-título"/>
          <p:cNvSpPr/>
          <p:nvPr userDrawn="1"/>
        </p:nvSpPr>
        <p:spPr>
          <a:xfrm>
            <a:off x="1" y="1"/>
            <a:ext cx="12192000" cy="7747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7" name="linha-título"/>
          <p:cNvCxnSpPr/>
          <p:nvPr userDrawn="1"/>
        </p:nvCxnSpPr>
        <p:spPr>
          <a:xfrm>
            <a:off x="1" y="747887"/>
            <a:ext cx="12192000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7002" y="9857"/>
            <a:ext cx="9814667" cy="723900"/>
          </a:xfrm>
        </p:spPr>
        <p:txBody>
          <a:bodyPr anchor="ctr">
            <a:normAutofit/>
          </a:bodyPr>
          <a:lstStyle>
            <a:lvl1pPr algn="l">
              <a:defRPr sz="2799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15" name="bg-logo-clientes"/>
          <p:cNvSpPr/>
          <p:nvPr userDrawn="1"/>
        </p:nvSpPr>
        <p:spPr>
          <a:xfrm>
            <a:off x="9941669" y="-60556"/>
            <a:ext cx="2296757" cy="835256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16" name="linha-título"/>
          <p:cNvCxnSpPr/>
          <p:nvPr userDrawn="1"/>
        </p:nvCxnSpPr>
        <p:spPr>
          <a:xfrm>
            <a:off x="1" y="6858000"/>
            <a:ext cx="12192000" cy="0"/>
          </a:xfrm>
          <a:prstGeom prst="line">
            <a:avLst/>
          </a:prstGeom>
          <a:ln w="19050">
            <a:solidFill>
              <a:srgbClr val="204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ogo-rodapé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58" y="6335320"/>
            <a:ext cx="537831" cy="522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DF4C1CD-3C2C-40C1-9DC5-AEE3C4F4E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60" y="61516"/>
            <a:ext cx="1967541" cy="5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8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4282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819055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56502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1741892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6567905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8511568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27997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2"/>
            <a:ext cx="5593463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800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5" y="397683"/>
            <a:ext cx="4642912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60" y="2110298"/>
            <a:ext cx="4648328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41" y="5556251"/>
            <a:ext cx="464774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4352" y="0"/>
            <a:ext cx="6597649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657971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763899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0356633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76876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6951642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8926323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822702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56983A56-315B-46A4-8054-00A071781E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56983A56-315B-46A4-8054-00A071781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5476648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>
            <a:extLst>
              <a:ext uri="{FF2B5EF4-FFF2-40B4-BE49-F238E27FC236}">
                <a16:creationId xmlns:a16="http://schemas.microsoft.com/office/drawing/2014/main" xmlns="" id="{0B096FE5-3850-455E-AC9A-96E6054A6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" y="740834"/>
            <a:ext cx="834380" cy="7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517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243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302" y="1257301"/>
            <a:ext cx="11163300" cy="5194300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bg-título"/>
          <p:cNvSpPr/>
          <p:nvPr userDrawn="1"/>
        </p:nvSpPr>
        <p:spPr>
          <a:xfrm>
            <a:off x="1" y="1"/>
            <a:ext cx="12192000" cy="7747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7" name="linha-título"/>
          <p:cNvCxnSpPr/>
          <p:nvPr userDrawn="1"/>
        </p:nvCxnSpPr>
        <p:spPr>
          <a:xfrm>
            <a:off x="1" y="747887"/>
            <a:ext cx="12192000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7002" y="9857"/>
            <a:ext cx="9814667" cy="723900"/>
          </a:xfrm>
        </p:spPr>
        <p:txBody>
          <a:bodyPr anchor="ctr">
            <a:normAutofit/>
          </a:bodyPr>
          <a:lstStyle>
            <a:lvl1pPr algn="l">
              <a:defRPr sz="2799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15" name="bg-logo-clientes"/>
          <p:cNvSpPr/>
          <p:nvPr userDrawn="1"/>
        </p:nvSpPr>
        <p:spPr>
          <a:xfrm>
            <a:off x="9941669" y="-60556"/>
            <a:ext cx="2296757" cy="835256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16" name="linha-título"/>
          <p:cNvCxnSpPr/>
          <p:nvPr userDrawn="1"/>
        </p:nvCxnSpPr>
        <p:spPr>
          <a:xfrm>
            <a:off x="1" y="6858000"/>
            <a:ext cx="12192000" cy="0"/>
          </a:xfrm>
          <a:prstGeom prst="line">
            <a:avLst/>
          </a:prstGeom>
          <a:ln w="19050">
            <a:solidFill>
              <a:srgbClr val="204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ogo-rodapé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58" y="6335320"/>
            <a:ext cx="537831" cy="522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DF4C1CD-3C2C-40C1-9DC5-AEE3C4F4E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60" y="61516"/>
            <a:ext cx="1967541" cy="5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4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">
  <p:cSld name="2_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60925" rIns="12187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900" b="1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r>
              <a:rPr lang="pt-BR" sz="9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| FUNDAÇÃO RENOVA | </a:t>
            </a:r>
            <a:r>
              <a:rPr lang="pt-BR" sz="900" b="1" i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fundacaorenova.org</a:t>
            </a:r>
            <a:endParaRPr/>
          </a:p>
        </p:txBody>
      </p:sp>
      <p:sp>
        <p:nvSpPr>
          <p:cNvPr id="17" name="Google Shape;17;p16"/>
          <p:cNvSpPr/>
          <p:nvPr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" name="Google Shape;18;p16"/>
          <p:cNvCxnSpPr/>
          <p:nvPr/>
        </p:nvCxnSpPr>
        <p:spPr>
          <a:xfrm>
            <a:off x="-14519" y="906113"/>
            <a:ext cx="11054879" cy="0"/>
          </a:xfrm>
          <a:prstGeom prst="straightConnector1">
            <a:avLst/>
          </a:prstGeom>
          <a:noFill/>
          <a:ln w="19050" cap="flat" cmpd="sng">
            <a:solidFill>
              <a:srgbClr val="FE840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6"/>
          <p:cNvSpPr txBox="1"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44"/>
              <a:buFont typeface="Calibri"/>
              <a:buNone/>
              <a:defRPr sz="404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16"/>
          <p:cNvSpPr/>
          <p:nvPr/>
        </p:nvSpPr>
        <p:spPr>
          <a:xfrm>
            <a:off x="10839748" y="1"/>
            <a:ext cx="1352251" cy="936000"/>
          </a:xfrm>
          <a:custGeom>
            <a:avLst/>
            <a:gdLst/>
            <a:ahLst/>
            <a:cxnLst/>
            <a:rect l="l" t="t" r="r" b="b"/>
            <a:pathLst>
              <a:path w="3327119" h="835256" extrusionOk="0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25400" dist="12700" dir="10800000" algn="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16" descr="simbolo_cor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88435" y="113628"/>
            <a:ext cx="654875" cy="672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00165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5826127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3131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2573608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571134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5174268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8320693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4074427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21141200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01597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072250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6586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7530580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7934326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0008363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3836108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085382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>
            <a:extLst>
              <a:ext uri="{FF2B5EF4-FFF2-40B4-BE49-F238E27FC236}">
                <a16:creationId xmlns:a16="http://schemas.microsoft.com/office/drawing/2014/main" xmlns="" id="{0B096FE5-3850-455E-AC9A-96E6054A6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" y="740834"/>
            <a:ext cx="834380" cy="7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054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235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302" y="1257301"/>
            <a:ext cx="11163300" cy="5194300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bg-título"/>
          <p:cNvSpPr/>
          <p:nvPr userDrawn="1"/>
        </p:nvSpPr>
        <p:spPr>
          <a:xfrm>
            <a:off x="1" y="1"/>
            <a:ext cx="12192000" cy="7747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7" name="linha-título"/>
          <p:cNvCxnSpPr/>
          <p:nvPr userDrawn="1"/>
        </p:nvCxnSpPr>
        <p:spPr>
          <a:xfrm>
            <a:off x="1" y="747887"/>
            <a:ext cx="12192000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7002" y="9857"/>
            <a:ext cx="9814667" cy="723900"/>
          </a:xfrm>
        </p:spPr>
        <p:txBody>
          <a:bodyPr anchor="ctr">
            <a:normAutofit/>
          </a:bodyPr>
          <a:lstStyle>
            <a:lvl1pPr algn="l">
              <a:defRPr sz="2799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15" name="bg-logo-clientes"/>
          <p:cNvSpPr/>
          <p:nvPr userDrawn="1"/>
        </p:nvSpPr>
        <p:spPr>
          <a:xfrm>
            <a:off x="9941669" y="-60556"/>
            <a:ext cx="2296757" cy="835256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16" name="linha-título"/>
          <p:cNvCxnSpPr/>
          <p:nvPr userDrawn="1"/>
        </p:nvCxnSpPr>
        <p:spPr>
          <a:xfrm>
            <a:off x="1" y="6858000"/>
            <a:ext cx="12192000" cy="0"/>
          </a:xfrm>
          <a:prstGeom prst="line">
            <a:avLst/>
          </a:prstGeom>
          <a:ln w="19050">
            <a:solidFill>
              <a:srgbClr val="204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ogo-rodapé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58" y="6335320"/>
            <a:ext cx="537831" cy="522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DF4C1CD-3C2C-40C1-9DC5-AEE3C4F4E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60" y="61516"/>
            <a:ext cx="1967541" cy="5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120428256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37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395532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1681143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3967696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7949928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158807442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2970018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930" y="5940865"/>
            <a:ext cx="523954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203" y="420086"/>
            <a:ext cx="7171882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97128532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450046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7333281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Slide do think-cell" r:id="rId4" imgW="421" imgH="420" progId="TCLayout.ActiveDocument.1">
                  <p:embed/>
                </p:oleObj>
              </mc:Choice>
              <mc:Fallback>
                <p:oleObj name="Slide do think-cell" r:id="rId4" imgW="421" imgH="420" progId="TCLayout.ActiveDocument.1">
                  <p:embed/>
                  <p:pic>
                    <p:nvPicPr>
                      <p:cNvPr id="2" name="Objeto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222" y="1994243"/>
            <a:ext cx="8270528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59" y="2500279"/>
            <a:ext cx="8278593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443964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2902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2"/>
            <a:ext cx="5593463" cy="68579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5" y="397683"/>
            <a:ext cx="4642912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160" y="2110298"/>
            <a:ext cx="4648328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741" y="5556251"/>
            <a:ext cx="464774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4352" y="0"/>
            <a:ext cx="6597649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5080" y="6148854"/>
            <a:ext cx="353169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9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48069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7408779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2" y="397683"/>
            <a:ext cx="8273178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9243200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3524593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>
            <a:extLst>
              <a:ext uri="{FF2B5EF4-FFF2-40B4-BE49-F238E27FC236}">
                <a16:creationId xmlns:a16="http://schemas.microsoft.com/office/drawing/2014/main" xmlns="" id="{0B096FE5-3850-455E-AC9A-96E6054A6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" y="740834"/>
            <a:ext cx="834380" cy="7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734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7973" y="6453651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bg-título">
            <a:extLst>
              <a:ext uri="{FF2B5EF4-FFF2-40B4-BE49-F238E27FC236}">
                <a16:creationId xmlns:a16="http://schemas.microsoft.com/office/drawing/2014/main" xmlns="" id="{28A46D3D-2BF2-4A73-B0E8-839961E33994}"/>
              </a:ext>
            </a:extLst>
          </p:cNvPr>
          <p:cNvSpPr/>
          <p:nvPr userDrawn="1"/>
        </p:nvSpPr>
        <p:spPr>
          <a:xfrm>
            <a:off x="0" y="1"/>
            <a:ext cx="11188436" cy="9000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>
              <a:solidFill>
                <a:prstClr val="white"/>
              </a:solidFill>
            </a:endParaRPr>
          </a:p>
        </p:txBody>
      </p:sp>
      <p:cxnSp>
        <p:nvCxnSpPr>
          <p:cNvPr id="6" name="linha-título">
            <a:extLst>
              <a:ext uri="{FF2B5EF4-FFF2-40B4-BE49-F238E27FC236}">
                <a16:creationId xmlns:a16="http://schemas.microsoft.com/office/drawing/2014/main" xmlns="" id="{7E8507CB-C818-47FB-8FEC-0A8BB7595F77}"/>
              </a:ext>
            </a:extLst>
          </p:cNvPr>
          <p:cNvCxnSpPr>
            <a:cxnSpLocks/>
          </p:cNvCxnSpPr>
          <p:nvPr userDrawn="1"/>
        </p:nvCxnSpPr>
        <p:spPr>
          <a:xfrm>
            <a:off x="-14519" y="906113"/>
            <a:ext cx="11054879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961819F8-FF5C-45AD-BBA4-290BB2BCE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88" y="116922"/>
            <a:ext cx="10656260" cy="6668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44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8" name="bg-logo-clientes">
            <a:extLst>
              <a:ext uri="{FF2B5EF4-FFF2-40B4-BE49-F238E27FC236}">
                <a16:creationId xmlns:a16="http://schemas.microsoft.com/office/drawing/2014/main" xmlns="" id="{AA3CFD23-2529-4D9A-9B75-4B0A582C635C}"/>
              </a:ext>
            </a:extLst>
          </p:cNvPr>
          <p:cNvSpPr/>
          <p:nvPr userDrawn="1"/>
        </p:nvSpPr>
        <p:spPr>
          <a:xfrm>
            <a:off x="10839748" y="1"/>
            <a:ext cx="1352251" cy="936000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61043"/>
            <a:endParaRPr lang="pt-BR" sz="2600" dirty="0">
              <a:solidFill>
                <a:prstClr val="white"/>
              </a:solidFill>
            </a:endParaRPr>
          </a:p>
        </p:txBody>
      </p:sp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435" y="113628"/>
            <a:ext cx="654875" cy="6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88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302" y="1257301"/>
            <a:ext cx="11163300" cy="5194300"/>
          </a:xfrm>
        </p:spPr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bg-título"/>
          <p:cNvSpPr/>
          <p:nvPr userDrawn="1"/>
        </p:nvSpPr>
        <p:spPr>
          <a:xfrm>
            <a:off x="1" y="1"/>
            <a:ext cx="12192000" cy="774700"/>
          </a:xfrm>
          <a:prstGeom prst="rect">
            <a:avLst/>
          </a:prstGeom>
          <a:solidFill>
            <a:srgbClr val="204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7" name="linha-título"/>
          <p:cNvCxnSpPr/>
          <p:nvPr userDrawn="1"/>
        </p:nvCxnSpPr>
        <p:spPr>
          <a:xfrm>
            <a:off x="1" y="747887"/>
            <a:ext cx="12192000" cy="0"/>
          </a:xfrm>
          <a:prstGeom prst="line">
            <a:avLst/>
          </a:prstGeom>
          <a:ln w="19050">
            <a:solidFill>
              <a:srgbClr val="FE8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7002" y="9857"/>
            <a:ext cx="9814667" cy="723900"/>
          </a:xfrm>
        </p:spPr>
        <p:txBody>
          <a:bodyPr anchor="ctr">
            <a:normAutofit/>
          </a:bodyPr>
          <a:lstStyle>
            <a:lvl1pPr algn="l">
              <a:defRPr sz="2799" b="1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pt-BR" dirty="0"/>
              <a:t>Clique para editar estilo do título mestre</a:t>
            </a:r>
          </a:p>
        </p:txBody>
      </p:sp>
      <p:sp>
        <p:nvSpPr>
          <p:cNvPr id="15" name="bg-logo-clientes"/>
          <p:cNvSpPr/>
          <p:nvPr userDrawn="1"/>
        </p:nvSpPr>
        <p:spPr>
          <a:xfrm>
            <a:off x="9941669" y="-60556"/>
            <a:ext cx="2296757" cy="835256"/>
          </a:xfrm>
          <a:custGeom>
            <a:avLst/>
            <a:gdLst>
              <a:gd name="connsiteX0" fmla="*/ 0 w 2860837"/>
              <a:gd name="connsiteY0" fmla="*/ 0 h 835256"/>
              <a:gd name="connsiteX1" fmla="*/ 2860837 w 2860837"/>
              <a:gd name="connsiteY1" fmla="*/ 0 h 835256"/>
              <a:gd name="connsiteX2" fmla="*/ 2860837 w 2860837"/>
              <a:gd name="connsiteY2" fmla="*/ 835256 h 835256"/>
              <a:gd name="connsiteX3" fmla="*/ 0 w 2860837"/>
              <a:gd name="connsiteY3" fmla="*/ 835256 h 835256"/>
              <a:gd name="connsiteX4" fmla="*/ 0 w 2860837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15009"/>
              <a:gd name="connsiteY0" fmla="*/ 0 h 835256"/>
              <a:gd name="connsiteX1" fmla="*/ 3315009 w 3315009"/>
              <a:gd name="connsiteY1" fmla="*/ 0 h 835256"/>
              <a:gd name="connsiteX2" fmla="*/ 3315009 w 3315009"/>
              <a:gd name="connsiteY2" fmla="*/ 835256 h 835256"/>
              <a:gd name="connsiteX3" fmla="*/ 454172 w 3315009"/>
              <a:gd name="connsiteY3" fmla="*/ 835256 h 835256"/>
              <a:gd name="connsiteX4" fmla="*/ 0 w 3315009"/>
              <a:gd name="connsiteY4" fmla="*/ 0 h 835256"/>
              <a:gd name="connsiteX0" fmla="*/ 0 w 3339231"/>
              <a:gd name="connsiteY0" fmla="*/ 0 h 835256"/>
              <a:gd name="connsiteX1" fmla="*/ 3339231 w 3339231"/>
              <a:gd name="connsiteY1" fmla="*/ 0 h 835256"/>
              <a:gd name="connsiteX2" fmla="*/ 3339231 w 3339231"/>
              <a:gd name="connsiteY2" fmla="*/ 835256 h 835256"/>
              <a:gd name="connsiteX3" fmla="*/ 478394 w 3339231"/>
              <a:gd name="connsiteY3" fmla="*/ 835256 h 835256"/>
              <a:gd name="connsiteX4" fmla="*/ 0 w 3339231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  <a:gd name="connsiteX0" fmla="*/ 0 w 3327119"/>
              <a:gd name="connsiteY0" fmla="*/ 0 h 835256"/>
              <a:gd name="connsiteX1" fmla="*/ 3327119 w 3327119"/>
              <a:gd name="connsiteY1" fmla="*/ 0 h 835256"/>
              <a:gd name="connsiteX2" fmla="*/ 3327119 w 3327119"/>
              <a:gd name="connsiteY2" fmla="*/ 835256 h 835256"/>
              <a:gd name="connsiteX3" fmla="*/ 466282 w 3327119"/>
              <a:gd name="connsiteY3" fmla="*/ 835256 h 835256"/>
              <a:gd name="connsiteX4" fmla="*/ 0 w 3327119"/>
              <a:gd name="connsiteY4" fmla="*/ 0 h 83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119" h="835256">
                <a:moveTo>
                  <a:pt x="0" y="0"/>
                </a:moveTo>
                <a:lnTo>
                  <a:pt x="3327119" y="0"/>
                </a:lnTo>
                <a:lnTo>
                  <a:pt x="3327119" y="835256"/>
                </a:lnTo>
                <a:lnTo>
                  <a:pt x="466282" y="835256"/>
                </a:lnTo>
                <a:cubicBezTo>
                  <a:pt x="290668" y="641616"/>
                  <a:pt x="224059" y="16941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254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99"/>
          </a:p>
        </p:txBody>
      </p:sp>
      <p:cxnSp>
        <p:nvCxnSpPr>
          <p:cNvPr id="16" name="linha-título"/>
          <p:cNvCxnSpPr/>
          <p:nvPr userDrawn="1"/>
        </p:nvCxnSpPr>
        <p:spPr>
          <a:xfrm>
            <a:off x="1" y="6858000"/>
            <a:ext cx="12192000" cy="0"/>
          </a:xfrm>
          <a:prstGeom prst="line">
            <a:avLst/>
          </a:prstGeom>
          <a:ln w="19050">
            <a:solidFill>
              <a:srgbClr val="204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ogo-rodapé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58" y="6335320"/>
            <a:ext cx="537831" cy="52268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7DF4C1CD-3C2C-40C1-9DC5-AEE3C4F4E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60" y="61516"/>
            <a:ext cx="1967541" cy="5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1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671" y="5945733"/>
            <a:ext cx="519214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5" y="632937"/>
            <a:ext cx="3135854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5080" y="6148854"/>
            <a:ext cx="3718366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1051" y="2108629"/>
            <a:ext cx="4450434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91054" y="2108629"/>
            <a:ext cx="3023804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21398982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51" y="2405866"/>
            <a:ext cx="7059899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7496" y="5413511"/>
            <a:ext cx="4673221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7118" y="5863168"/>
            <a:ext cx="4673600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70856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80" y="6148854"/>
            <a:ext cx="3841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581650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" y="35648"/>
            <a:ext cx="12181172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157" y="2352134"/>
            <a:ext cx="5969212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5079" y="6148854"/>
            <a:ext cx="3470427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76090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45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vmlDrawing" Target="../drawings/vmlDrawing1.v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image" Target="../media/image21.emf"/><Relationship Id="rId10" Type="http://schemas.openxmlformats.org/officeDocument/2006/relationships/slideLayout" Target="../slideLayouts/slideLayout52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1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1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1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0.xml"/><Relationship Id="rId16" Type="http://schemas.openxmlformats.org/officeDocument/2006/relationships/slideLayout" Target="../slideLayouts/slideLayout94.xml"/><Relationship Id="rId20" Type="http://schemas.openxmlformats.org/officeDocument/2006/relationships/vmlDrawing" Target="../drawings/vmlDrawing3.v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93.xml"/><Relationship Id="rId23" Type="http://schemas.openxmlformats.org/officeDocument/2006/relationships/image" Target="../media/image27.emf"/><Relationship Id="rId10" Type="http://schemas.openxmlformats.org/officeDocument/2006/relationships/slideLayout" Target="../slideLayouts/slideLayout88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92.xml"/><Relationship Id="rId22" Type="http://schemas.openxmlformats.org/officeDocument/2006/relationships/oleObject" Target="../embeddings/oleObject3.bin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17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image" Target="../media/image28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image" Target="../media/image28.png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63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72" r:id="rId5"/>
    <p:sldLayoutId id="2147483876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84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2" r:id="rId2"/>
    <p:sldLayoutId id="214748385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00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4" r:id="rId2"/>
    <p:sldLayoutId id="2147483695" r:id="rId3"/>
    <p:sldLayoutId id="2147483696" r:id="rId4"/>
    <p:sldLayoutId id="2147483873" r:id="rId5"/>
    <p:sldLayoutId id="2147483874" r:id="rId6"/>
    <p:sldLayoutId id="214748387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306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4" r:id="rId25"/>
    <p:sldLayoutId id="2147483725" r:id="rId26"/>
    <p:sldLayoutId id="2147483726" r:id="rId27"/>
    <p:sldLayoutId id="2147483871" r:id="rId28"/>
    <p:sldLayoutId id="2147483872" r:id="rId29"/>
  </p:sldLayoutIdLst>
  <p:txStyles>
    <p:titleStyle>
      <a:lvl1pPr algn="ctr" defTabSz="609448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609448" rtl="0" eaLnBrk="1" latinLnBrk="0" hangingPunct="1">
        <a:spcBef>
          <a:spcPct val="20000"/>
        </a:spcBef>
        <a:buFont typeface="Arial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352" indent="-380905" algn="l" defTabSz="609448" rtl="0" eaLnBrk="1" latinLnBrk="0" hangingPunct="1">
        <a:spcBef>
          <a:spcPct val="20000"/>
        </a:spcBef>
        <a:buFont typeface="Arial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619" indent="-304724" algn="l" defTabSz="609448" rtl="0" eaLnBrk="1" latinLnBrk="0" hangingPunct="1">
        <a:spcBef>
          <a:spcPct val="20000"/>
        </a:spcBef>
        <a:buFont typeface="Arial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067" indent="-304724" algn="l" defTabSz="609448" rtl="0" eaLnBrk="1" latinLnBrk="0" hangingPunct="1">
        <a:spcBef>
          <a:spcPct val="20000"/>
        </a:spcBef>
        <a:buFont typeface="Arial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2514" indent="-304724" algn="l" defTabSz="609448" rtl="0" eaLnBrk="1" latinLnBrk="0" hangingPunct="1">
        <a:spcBef>
          <a:spcPct val="20000"/>
        </a:spcBef>
        <a:buFont typeface="Arial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1962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409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857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5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0CC78798-E7B4-4861-8BAF-88F0C4F45E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Slide do think-cell" r:id="rId22" imgW="421" imgH="423" progId="TCLayout.ActiveDocument.1">
                  <p:embed/>
                </p:oleObj>
              </mc:Choice>
              <mc:Fallback>
                <p:oleObj name="Slide do think-cell" r:id="rId22" imgW="421" imgH="423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0CC78798-E7B4-4861-8BAF-88F0C4F45E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818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867" r:id="rId15"/>
    <p:sldLayoutId id="2147483868" r:id="rId16"/>
    <p:sldLayoutId id="2147483869" r:id="rId17"/>
    <p:sldLayoutId id="2147483870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62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863" r:id="rId15"/>
    <p:sldLayoutId id="2147483864" r:id="rId16"/>
    <p:sldLayoutId id="2147483865" r:id="rId17"/>
    <p:sldLayoutId id="2147483866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21"/>
            </p:custData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Slide do think-cell" r:id="rId22" imgW="421" imgH="420" progId="TCLayout.ActiveDocument.1">
                  <p:embed/>
                </p:oleObj>
              </mc:Choice>
              <mc:Fallback>
                <p:oleObj name="Slide do think-cell" r:id="rId22" imgW="421" imgH="420" progId="TCLayout.ActiveDocument.1">
                  <p:embed/>
                  <p:pic>
                    <p:nvPicPr>
                      <p:cNvPr id="2" name="Objeto 1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65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859" r:id="rId15"/>
    <p:sldLayoutId id="2147483860" r:id="rId16"/>
    <p:sldLayoutId id="2147483861" r:id="rId17"/>
    <p:sldLayoutId id="2147483862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FD90C2BC-8ED5-4CB4-9B40-2008B7DC3F0F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0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3302226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855" r:id="rId15"/>
    <p:sldLayoutId id="2147483856" r:id="rId16"/>
    <p:sldLayoutId id="2147483857" r:id="rId17"/>
    <p:sldLayoutId id="2147483858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E6E7A1A2-4755-4823-B12A-0292653658F1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2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51858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  <p:sldLayoutId id="2147483808" r:id="rId15"/>
    <p:sldLayoutId id="2147483809" r:id="rId16"/>
    <p:sldLayoutId id="2147483810" r:id="rId17"/>
    <p:sldLayoutId id="2147483811" r:id="rId18"/>
    <p:sldLayoutId id="2147483812" r:id="rId19"/>
    <p:sldLayoutId id="2147483813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FD90C2BC-8ED5-4CB4-9B40-2008B7DC3F0F}"/>
              </a:ext>
            </a:extLst>
          </p:cNvPr>
          <p:cNvSpPr>
            <a:spLocks noChangeAspect="1"/>
          </p:cNvSpPr>
          <p:nvPr userDrawn="1"/>
        </p:nvSpPr>
        <p:spPr>
          <a:xfrm rot="20008450">
            <a:off x="-79761" y="2740500"/>
            <a:ext cx="12141605" cy="1708867"/>
          </a:xfrm>
          <a:prstGeom prst="rect">
            <a:avLst/>
          </a:prstGeom>
          <a:blipFill dpi="0" rotWithShape="1">
            <a:blip r:embed="rId18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86736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xmlns="" id="{93DA5D38-B236-4702-AF06-45485FEB4F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1594" y="3645724"/>
            <a:ext cx="7672031" cy="2267603"/>
          </a:xfrm>
        </p:spPr>
        <p:txBody>
          <a:bodyPr/>
          <a:lstStyle/>
          <a:p>
            <a:pPr algn="ctr"/>
            <a:r>
              <a:rPr lang="pt-BR" sz="1800" b="0" dirty="0">
                <a:solidFill>
                  <a:schemeClr val="tx1"/>
                </a:solidFill>
              </a:rPr>
              <a:t>PRODUTO 1</a:t>
            </a:r>
          </a:p>
          <a:p>
            <a:pPr algn="ctr"/>
            <a:r>
              <a:rPr lang="pt-BR" sz="2000" dirty="0" smtClean="0">
                <a:solidFill>
                  <a:srgbClr val="00B050"/>
                </a:solidFill>
              </a:rPr>
              <a:t>PASSAPORTE PARA A REVITALIZAÇÃO</a:t>
            </a:r>
            <a:endParaRPr lang="pt-BR" sz="2000" dirty="0">
              <a:solidFill>
                <a:srgbClr val="00B050"/>
              </a:solidFill>
            </a:endParaRPr>
          </a:p>
          <a:p>
            <a:pPr algn="ctr"/>
            <a:r>
              <a:rPr lang="pt-BR" sz="1600" b="0" dirty="0" smtClean="0">
                <a:solidFill>
                  <a:schemeClr val="tx1"/>
                </a:solidFill>
              </a:rPr>
              <a:t>Área 4 – Baixo Rio Doce</a:t>
            </a:r>
          </a:p>
          <a:p>
            <a:pPr algn="ctr"/>
            <a:r>
              <a:rPr lang="pt-BR" sz="1600" b="0" dirty="0" smtClean="0">
                <a:solidFill>
                  <a:schemeClr val="tx1"/>
                </a:solidFill>
              </a:rPr>
              <a:t>Resplendor – Itueta  e Aimorés - MG</a:t>
            </a:r>
          </a:p>
          <a:p>
            <a:pPr algn="ctr"/>
            <a:r>
              <a:rPr lang="pt-BR" sz="1600" b="0" dirty="0" smtClean="0">
                <a:solidFill>
                  <a:schemeClr val="tx1"/>
                </a:solidFill>
              </a:rPr>
              <a:t>Baixo Guandu, Colatina e Marilândia - ES</a:t>
            </a:r>
            <a:endParaRPr lang="pt-BR" sz="1600" b="0" dirty="0">
              <a:solidFill>
                <a:schemeClr val="tx1"/>
              </a:solidFill>
            </a:endParaRPr>
          </a:p>
        </p:txBody>
      </p:sp>
      <p:sp>
        <p:nvSpPr>
          <p:cNvPr id="3" name="Espaço Reservado para Texto 1">
            <a:extLst>
              <a:ext uri="{FF2B5EF4-FFF2-40B4-BE49-F238E27FC236}">
                <a16:creationId xmlns:a16="http://schemas.microsoft.com/office/drawing/2014/main" xmlns="" id="{D8A6A507-522C-4728-9BD1-154855D1EEE5}"/>
              </a:ext>
            </a:extLst>
          </p:cNvPr>
          <p:cNvSpPr txBox="1">
            <a:spLocks/>
          </p:cNvSpPr>
          <p:nvPr/>
        </p:nvSpPr>
        <p:spPr>
          <a:xfrm>
            <a:off x="1410085" y="597090"/>
            <a:ext cx="7130571" cy="922950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 algn="l" defTabSz="457200" rtl="0" eaLnBrk="1" latinLnBrk="0" hangingPunct="1">
              <a:lnSpc>
                <a:spcPct val="125000"/>
              </a:lnSpc>
              <a:spcBef>
                <a:spcPct val="20000"/>
              </a:spcBef>
              <a:buFont typeface="Arial"/>
              <a:buNone/>
              <a:defRPr sz="4000" b="1" i="0" kern="1200">
                <a:solidFill>
                  <a:srgbClr val="2F3192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400" dirty="0">
                <a:solidFill>
                  <a:schemeClr val="accent2"/>
                </a:solidFill>
              </a:rPr>
              <a:t>PG033 – EDUCAÇÃO PARA REVITALIZAÇÃO DA BACIA DO RIO DOCE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400" dirty="0">
                <a:solidFill>
                  <a:schemeClr val="tx1"/>
                </a:solidFill>
              </a:rPr>
              <a:t>REPORT ENTREGAS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400" dirty="0">
                <a:solidFill>
                  <a:schemeClr val="accent2"/>
                </a:solidFill>
              </a:rPr>
              <a:t>PROJETO DE LIDERANÇAS JOVENS</a:t>
            </a:r>
          </a:p>
        </p:txBody>
      </p:sp>
      <p:pic>
        <p:nvPicPr>
          <p:cNvPr id="6" name="Imagem 5" descr="Logo Amefa Final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281" y="4654542"/>
            <a:ext cx="1154766" cy="1038279"/>
          </a:xfrm>
          <a:prstGeom prst="rect">
            <a:avLst/>
          </a:prstGeom>
          <a:noFill/>
        </p:spPr>
      </p:pic>
      <p:pic>
        <p:nvPicPr>
          <p:cNvPr id="5122" name="Picture 2" descr="C:\Users\cpu05\Documents\AMEFA\AMEFA-Passaporte\1-COMUNICACAO\ETAPA 2-ArticulacaoInstitucional\logomarca nova PASSAPORTE\Passaporte - Logo Verde 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550" y="1745673"/>
            <a:ext cx="4488873" cy="168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32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SUMÁRIO</a:t>
            </a:r>
            <a:endParaRPr lang="pt-BR" sz="2000" dirty="0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xmlns="" id="{0B7440CE-B52B-45DE-9486-8BA7B2FC3E07}"/>
              </a:ext>
            </a:extLst>
          </p:cNvPr>
          <p:cNvGrpSpPr/>
          <p:nvPr/>
        </p:nvGrpSpPr>
        <p:grpSpPr>
          <a:xfrm>
            <a:off x="910433" y="1497100"/>
            <a:ext cx="645100" cy="693420"/>
            <a:chOff x="6510080" y="3299460"/>
            <a:chExt cx="645100" cy="693420"/>
          </a:xfrm>
        </p:grpSpPr>
        <p:sp>
          <p:nvSpPr>
            <p:cNvPr id="12" name="Triângulo Retângulo 11">
              <a:extLst>
                <a:ext uri="{FF2B5EF4-FFF2-40B4-BE49-F238E27FC236}">
                  <a16:creationId xmlns:a16="http://schemas.microsoft.com/office/drawing/2014/main" xmlns="" id="{124E9106-8049-4FC9-A276-BCBEE8796954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xmlns="" id="{D058756F-0988-4080-B49B-D53FBFFF5906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xmlns="" id="{6BA58B0F-5E43-4DF5-BEAA-8E71C91D6389}"/>
              </a:ext>
            </a:extLst>
          </p:cNvPr>
          <p:cNvGrpSpPr/>
          <p:nvPr/>
        </p:nvGrpSpPr>
        <p:grpSpPr>
          <a:xfrm>
            <a:off x="903924" y="2242401"/>
            <a:ext cx="645100" cy="693420"/>
            <a:chOff x="6510080" y="3299460"/>
            <a:chExt cx="645100" cy="693420"/>
          </a:xfrm>
        </p:grpSpPr>
        <p:sp>
          <p:nvSpPr>
            <p:cNvPr id="15" name="Triângulo Retângulo 14">
              <a:extLst>
                <a:ext uri="{FF2B5EF4-FFF2-40B4-BE49-F238E27FC236}">
                  <a16:creationId xmlns:a16="http://schemas.microsoft.com/office/drawing/2014/main" xmlns="" id="{E046F873-311A-4190-A462-A402BF7AAEAB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xmlns="" id="{6789CBB1-6C57-4B2A-AD63-26C59AABC93B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xmlns="" id="{0568C295-8291-4A11-9B36-5E5ACEA1D37E}"/>
              </a:ext>
            </a:extLst>
          </p:cNvPr>
          <p:cNvGrpSpPr/>
          <p:nvPr/>
        </p:nvGrpSpPr>
        <p:grpSpPr>
          <a:xfrm>
            <a:off x="903924" y="2986123"/>
            <a:ext cx="645100" cy="693420"/>
            <a:chOff x="6510080" y="3299460"/>
            <a:chExt cx="645100" cy="693420"/>
          </a:xfrm>
        </p:grpSpPr>
        <p:sp>
          <p:nvSpPr>
            <p:cNvPr id="18" name="Triângulo Retângulo 17">
              <a:extLst>
                <a:ext uri="{FF2B5EF4-FFF2-40B4-BE49-F238E27FC236}">
                  <a16:creationId xmlns:a16="http://schemas.microsoft.com/office/drawing/2014/main" xmlns="" id="{E779FF8E-71FD-4F10-8C8D-24683564697D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xmlns="" id="{A7B797B2-5541-45FE-8309-E33893DDFDE3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xmlns="" id="{63F75BEF-DB34-4C4A-BC16-F35C67872F6A}"/>
              </a:ext>
            </a:extLst>
          </p:cNvPr>
          <p:cNvGrpSpPr/>
          <p:nvPr/>
        </p:nvGrpSpPr>
        <p:grpSpPr>
          <a:xfrm>
            <a:off x="903924" y="3719481"/>
            <a:ext cx="645100" cy="693420"/>
            <a:chOff x="6510080" y="3299460"/>
            <a:chExt cx="645100" cy="693420"/>
          </a:xfrm>
        </p:grpSpPr>
        <p:sp>
          <p:nvSpPr>
            <p:cNvPr id="21" name="Triângulo Retângulo 20">
              <a:extLst>
                <a:ext uri="{FF2B5EF4-FFF2-40B4-BE49-F238E27FC236}">
                  <a16:creationId xmlns:a16="http://schemas.microsoft.com/office/drawing/2014/main" xmlns="" id="{9DD76688-620C-4DA5-8167-85670FEF7AB5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xmlns="" id="{197C2117-E00B-4A98-9345-FE45F77EC114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7" name="Retângulo 46">
            <a:extLst>
              <a:ext uri="{FF2B5EF4-FFF2-40B4-BE49-F238E27FC236}">
                <a16:creationId xmlns:a16="http://schemas.microsoft.com/office/drawing/2014/main" xmlns="" id="{8F49B27F-C4C8-4961-A761-09F21E22CCB5}"/>
              </a:ext>
            </a:extLst>
          </p:cNvPr>
          <p:cNvSpPr/>
          <p:nvPr/>
        </p:nvSpPr>
        <p:spPr>
          <a:xfrm>
            <a:off x="1647536" y="1436736"/>
            <a:ext cx="5133092" cy="357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Plano de Trabalho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Histograma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Cronograma de execução físico/financeiro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b="1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Estruturação da Mobilização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Fatos relevantes e Pontos de Atenção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xmlns="" id="{F5FFF63B-07CF-4FB6-A04A-A40BC86E734C}"/>
              </a:ext>
            </a:extLst>
          </p:cNvPr>
          <p:cNvGrpSpPr/>
          <p:nvPr/>
        </p:nvGrpSpPr>
        <p:grpSpPr>
          <a:xfrm>
            <a:off x="901578" y="4462722"/>
            <a:ext cx="645100" cy="693420"/>
            <a:chOff x="6510080" y="3299460"/>
            <a:chExt cx="645100" cy="693420"/>
          </a:xfrm>
        </p:grpSpPr>
        <p:sp>
          <p:nvSpPr>
            <p:cNvPr id="25" name="Triângulo Retângulo 24">
              <a:extLst>
                <a:ext uri="{FF2B5EF4-FFF2-40B4-BE49-F238E27FC236}">
                  <a16:creationId xmlns:a16="http://schemas.microsoft.com/office/drawing/2014/main" xmlns="" id="{9775AA88-736C-42DE-87F9-B6091D5C9D60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xmlns="" id="{0CB9EC56-C292-4786-9AC5-22AF99AE55B9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pic>
        <p:nvPicPr>
          <p:cNvPr id="23" name="Imagem 22"/>
          <p:cNvPicPr/>
          <p:nvPr/>
        </p:nvPicPr>
        <p:blipFill>
          <a:blip r:embed="rId3"/>
          <a:stretch>
            <a:fillRect/>
          </a:stretch>
        </p:blipFill>
        <p:spPr>
          <a:xfrm>
            <a:off x="8793558" y="6163071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11"/>
          <p:cNvSpPr txBox="1"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pt-BR" sz="2400"/>
              <a:t>ESTRUTURAÇÃO DA MOBILIZAÇÃO | CONTRATAÇÃO DE FUNCIONÁRIOS</a:t>
            </a:r>
            <a:endParaRPr sz="2000"/>
          </a:p>
        </p:txBody>
      </p:sp>
      <p:graphicFrame>
        <p:nvGraphicFramePr>
          <p:cNvPr id="545" name="Google Shape;545;p11"/>
          <p:cNvGraphicFramePr/>
          <p:nvPr>
            <p:extLst>
              <p:ext uri="{D42A27DB-BD31-4B8C-83A1-F6EECF244321}">
                <p14:modId xmlns:p14="http://schemas.microsoft.com/office/powerpoint/2010/main" val="431983016"/>
              </p:ext>
            </p:extLst>
          </p:nvPr>
        </p:nvGraphicFramePr>
        <p:xfrm>
          <a:off x="296984" y="1032467"/>
          <a:ext cx="11590218" cy="4963892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03850"/>
                <a:gridCol w="2242391"/>
                <a:gridCol w="2171700"/>
                <a:gridCol w="2414588"/>
                <a:gridCol w="1814512"/>
                <a:gridCol w="2543177"/>
              </a:tblGrid>
              <a:tr h="53507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dirty="0"/>
                        <a:t>#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/>
                        <a:t>Área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/>
                        <a:t>Cargo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/>
                        <a:t>Nome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 dirty="0"/>
                        <a:t>Modalidade de Contratação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b="0"/>
                        <a:t>Comprovante entregue para Fundação Renova? (Sim/Não)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Gerência: Coordenação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Coordenador Sênior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João Batista Begnami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CLT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226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Administração  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Analista Sênior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Janecleide  Lima de Matos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CLT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Equipe técnica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Facilitador 1 integral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Idalino Firmino dos Santos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CLT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Equipe técnica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Facilitador 2 integral 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Mônica Rodrigues Teixeira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CLT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31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Equipe técnica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Facilitador 3 integral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Ricardo Ferreira Vital 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CLT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Equipe técnica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Facilitado (parcial)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Mateus </a:t>
                      </a:r>
                      <a:r>
                        <a:rPr lang="pt-BR" sz="1600" b="0" dirty="0" err="1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Fornaciari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MEI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Equipe técnica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Facilitado (parcial)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sz="1600" b="0" dirty="0" smtClean="0">
                          <a:latin typeface="Calibri"/>
                          <a:sym typeface="Calibri"/>
                        </a:rPr>
                        <a:t>Wanderson</a:t>
                      </a:r>
                      <a:r>
                        <a:rPr lang="pt-BR" sz="1600" b="0" baseline="0" dirty="0" smtClean="0">
                          <a:latin typeface="Calibri"/>
                          <a:sym typeface="Calibri"/>
                        </a:rPr>
                        <a:t> Costa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MEI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sz="1600" b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Equipe técnica 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Jovem aprendiz 1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pt-BR" dirty="0" smtClean="0"/>
                        <a:t>Beatriz Silva Peçanha</a:t>
                      </a:r>
                      <a:r>
                        <a:rPr lang="pt-BR" baseline="0" dirty="0" smtClean="0"/>
                        <a:t> 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CLT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/>
                        <a:t>Sim</a:t>
                      </a:r>
                      <a:endParaRPr sz="1600" b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Contratação temporária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Design</a:t>
                      </a:r>
                      <a:r>
                        <a:rPr lang="pt-BR" sz="1600" b="0" baseline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latin typeface="+mn-lt"/>
                        </a:rPr>
                        <a:t>Raimundo Nonato Pereira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Prest. serviço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Sim 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5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latin typeface="+mn-lt"/>
                          <a:ea typeface="Calibri"/>
                          <a:cs typeface="Calibri"/>
                          <a:sym typeface="Calibri"/>
                        </a:rPr>
                        <a:t>Contratação temporária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Contabilidade 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pt-BR" sz="1600" b="0" dirty="0" smtClean="0">
                          <a:latin typeface="+mn-lt"/>
                        </a:rPr>
                        <a:t>Contabilidade José Santos </a:t>
                      </a:r>
                      <a:r>
                        <a:rPr lang="pt-BR" sz="1600" b="0" dirty="0" err="1" smtClean="0">
                          <a:latin typeface="+mn-lt"/>
                        </a:rPr>
                        <a:t>Ltda</a:t>
                      </a:r>
                      <a:endParaRPr lang="pt-BR" sz="1600" b="0" dirty="0" smtClean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Prest. serviço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6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Sim </a:t>
                      </a:r>
                      <a:endParaRPr sz="16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4" name="Imagem 3"/>
          <p:cNvPicPr/>
          <p:nvPr/>
        </p:nvPicPr>
        <p:blipFill>
          <a:blip r:embed="rId3"/>
          <a:stretch>
            <a:fillRect/>
          </a:stretch>
        </p:blipFill>
        <p:spPr>
          <a:xfrm>
            <a:off x="8983563" y="6198696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40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SUMÁRIO</a:t>
            </a:r>
            <a:endParaRPr lang="pt-BR" sz="2000" dirty="0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xmlns="" id="{0B7440CE-B52B-45DE-9486-8BA7B2FC3E07}"/>
              </a:ext>
            </a:extLst>
          </p:cNvPr>
          <p:cNvGrpSpPr/>
          <p:nvPr/>
        </p:nvGrpSpPr>
        <p:grpSpPr>
          <a:xfrm>
            <a:off x="910433" y="1497100"/>
            <a:ext cx="645100" cy="693420"/>
            <a:chOff x="6510080" y="3299460"/>
            <a:chExt cx="645100" cy="693420"/>
          </a:xfrm>
        </p:grpSpPr>
        <p:sp>
          <p:nvSpPr>
            <p:cNvPr id="12" name="Triângulo Retângulo 11">
              <a:extLst>
                <a:ext uri="{FF2B5EF4-FFF2-40B4-BE49-F238E27FC236}">
                  <a16:creationId xmlns:a16="http://schemas.microsoft.com/office/drawing/2014/main" xmlns="" id="{124E9106-8049-4FC9-A276-BCBEE8796954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xmlns="" id="{D058756F-0988-4080-B49B-D53FBFFF5906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xmlns="" id="{6BA58B0F-5E43-4DF5-BEAA-8E71C91D6389}"/>
              </a:ext>
            </a:extLst>
          </p:cNvPr>
          <p:cNvGrpSpPr/>
          <p:nvPr/>
        </p:nvGrpSpPr>
        <p:grpSpPr>
          <a:xfrm>
            <a:off x="903924" y="2242401"/>
            <a:ext cx="645100" cy="693420"/>
            <a:chOff x="6510080" y="3299460"/>
            <a:chExt cx="645100" cy="693420"/>
          </a:xfrm>
        </p:grpSpPr>
        <p:sp>
          <p:nvSpPr>
            <p:cNvPr id="15" name="Triângulo Retângulo 14">
              <a:extLst>
                <a:ext uri="{FF2B5EF4-FFF2-40B4-BE49-F238E27FC236}">
                  <a16:creationId xmlns:a16="http://schemas.microsoft.com/office/drawing/2014/main" xmlns="" id="{E046F873-311A-4190-A462-A402BF7AAEAB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xmlns="" id="{6789CBB1-6C57-4B2A-AD63-26C59AABC93B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xmlns="" id="{0568C295-8291-4A11-9B36-5E5ACEA1D37E}"/>
              </a:ext>
            </a:extLst>
          </p:cNvPr>
          <p:cNvGrpSpPr/>
          <p:nvPr/>
        </p:nvGrpSpPr>
        <p:grpSpPr>
          <a:xfrm>
            <a:off x="903924" y="2986123"/>
            <a:ext cx="645100" cy="693420"/>
            <a:chOff x="6510080" y="3299460"/>
            <a:chExt cx="645100" cy="693420"/>
          </a:xfrm>
        </p:grpSpPr>
        <p:sp>
          <p:nvSpPr>
            <p:cNvPr id="18" name="Triângulo Retângulo 17">
              <a:extLst>
                <a:ext uri="{FF2B5EF4-FFF2-40B4-BE49-F238E27FC236}">
                  <a16:creationId xmlns:a16="http://schemas.microsoft.com/office/drawing/2014/main" xmlns="" id="{E779FF8E-71FD-4F10-8C8D-24683564697D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xmlns="" id="{A7B797B2-5541-45FE-8309-E33893DDFDE3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xmlns="" id="{63F75BEF-DB34-4C4A-BC16-F35C67872F6A}"/>
              </a:ext>
            </a:extLst>
          </p:cNvPr>
          <p:cNvGrpSpPr/>
          <p:nvPr/>
        </p:nvGrpSpPr>
        <p:grpSpPr>
          <a:xfrm>
            <a:off x="903924" y="3719481"/>
            <a:ext cx="645100" cy="693420"/>
            <a:chOff x="6510080" y="3299460"/>
            <a:chExt cx="645100" cy="693420"/>
          </a:xfrm>
        </p:grpSpPr>
        <p:sp>
          <p:nvSpPr>
            <p:cNvPr id="21" name="Triângulo Retângulo 20">
              <a:extLst>
                <a:ext uri="{FF2B5EF4-FFF2-40B4-BE49-F238E27FC236}">
                  <a16:creationId xmlns:a16="http://schemas.microsoft.com/office/drawing/2014/main" xmlns="" id="{9DD76688-620C-4DA5-8167-85670FEF7AB5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xmlns="" id="{197C2117-E00B-4A98-9345-FE45F77EC114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7" name="Retângulo 46">
            <a:extLst>
              <a:ext uri="{FF2B5EF4-FFF2-40B4-BE49-F238E27FC236}">
                <a16:creationId xmlns:a16="http://schemas.microsoft.com/office/drawing/2014/main" xmlns="" id="{8F49B27F-C4C8-4961-A761-09F21E22CCB5}"/>
              </a:ext>
            </a:extLst>
          </p:cNvPr>
          <p:cNvSpPr/>
          <p:nvPr/>
        </p:nvSpPr>
        <p:spPr>
          <a:xfrm>
            <a:off x="1647536" y="1436736"/>
            <a:ext cx="5133092" cy="357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Plano de Trabalho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Histograma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Cronograma de execução físico/financeiro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Estruturação da Mobilização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b="1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Fatos relevantes e Pontos de Atenção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xmlns="" id="{F5FFF63B-07CF-4FB6-A04A-A40BC86E734C}"/>
              </a:ext>
            </a:extLst>
          </p:cNvPr>
          <p:cNvGrpSpPr/>
          <p:nvPr/>
        </p:nvGrpSpPr>
        <p:grpSpPr>
          <a:xfrm>
            <a:off x="901578" y="4462722"/>
            <a:ext cx="645100" cy="693420"/>
            <a:chOff x="6510080" y="3299460"/>
            <a:chExt cx="645100" cy="693420"/>
          </a:xfrm>
        </p:grpSpPr>
        <p:sp>
          <p:nvSpPr>
            <p:cNvPr id="25" name="Triângulo Retângulo 24">
              <a:extLst>
                <a:ext uri="{FF2B5EF4-FFF2-40B4-BE49-F238E27FC236}">
                  <a16:creationId xmlns:a16="http://schemas.microsoft.com/office/drawing/2014/main" xmlns="" id="{9775AA88-736C-42DE-87F9-B6091D5C9D60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xmlns="" id="{0CB9EC56-C292-4786-9AC5-22AF99AE55B9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pic>
        <p:nvPicPr>
          <p:cNvPr id="23" name="Imagem 22"/>
          <p:cNvPicPr/>
          <p:nvPr/>
        </p:nvPicPr>
        <p:blipFill>
          <a:blip r:embed="rId3"/>
          <a:stretch>
            <a:fillRect/>
          </a:stretch>
        </p:blipFill>
        <p:spPr>
          <a:xfrm>
            <a:off x="8110847" y="5890161"/>
            <a:ext cx="3386567" cy="68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0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FATOS </a:t>
            </a:r>
            <a:r>
              <a:rPr lang="pt-BR" sz="2400" dirty="0" smtClean="0"/>
              <a:t> E </a:t>
            </a:r>
            <a:r>
              <a:rPr lang="pt-BR" sz="2400" dirty="0"/>
              <a:t>PONTOS DE </a:t>
            </a:r>
            <a:r>
              <a:rPr lang="pt-BR" sz="2400" dirty="0" smtClean="0"/>
              <a:t>ATENÇÃO</a:t>
            </a:r>
            <a:endParaRPr lang="pt-BR" sz="20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AE754FC3-893E-46FA-BC98-88A24006502B}"/>
              </a:ext>
            </a:extLst>
          </p:cNvPr>
          <p:cNvSpPr/>
          <p:nvPr/>
        </p:nvSpPr>
        <p:spPr>
          <a:xfrm>
            <a:off x="168711" y="1662545"/>
            <a:ext cx="11623486" cy="4740797"/>
          </a:xfrm>
          <a:prstGeom prst="rect">
            <a:avLst/>
          </a:prstGeom>
          <a:solidFill>
            <a:srgbClr val="000000">
              <a:alpha val="5098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1" tIns="45715" rIns="91431" bIns="45715" rtlCol="0" anchor="ctr"/>
          <a:lstStyle/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273050" lvl="2" fontAlgn="ctr">
              <a:lnSpc>
                <a:spcPct val="130000"/>
              </a:lnSpc>
              <a:tabLst>
                <a:tab pos="5830888" algn="l"/>
              </a:tabLst>
            </a:pPr>
            <a:endParaRPr lang="pt-BR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1º - O início das atividades se deram em meados de março deste ano de 2020, coincidindo com a interrupção das atividades presenciais, decorrentes da pandemia do Covid-19.</a:t>
            </a: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2º - O motivo do atraso das atividades foi pelo fato do Projeto ter sido escrito para o Território 1 e a entidade ser aprovada no Território 4. Tudo indica que houve um equívoco por parte da AMEFA na hora de inserir o Projeto no sistema. Sendo assim, as adequações necessárias para o Baixo Rio Doce atrasaram o processo de contratação.  </a:t>
            </a: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3º - A suspensão de atividades por conta do Coronavírus impactaram  significativamente no desenvolvimento do Projeto. Parte das atividades previstas na fase de Preparação e Planejamento foram suspensas, saber:  estruturação do Escritório em Colatina – ES; aluguel e aquisição de equipamentos e materiais; aquisição de veículos e contratação de parte da equipe de funcionários.</a:t>
            </a: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4º -  No período de março a agosto de 2020, a equipe funcionou com 5 pessoas: 1 Coordenador Sênior, 1 analista sênior, 3 facilitadores. Agosto de 2020 veio a contratação do 4º facilitador, setembro o 5º facilitador e novembro a jovem aprendiz.</a:t>
            </a:r>
          </a:p>
          <a:p>
            <a:pPr marL="273050" lvl="2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t-BR" sz="1400" dirty="0" smtClean="0">
                <a:solidFill>
                  <a:srgbClr val="000000"/>
                </a:solidFill>
                <a:cs typeface="Calibri" panose="020F0502020204030204" pitchFamily="34" charset="0"/>
              </a:rPr>
              <a:t>. </a:t>
            </a:r>
            <a:endParaRPr lang="pt-BR" sz="1400" dirty="0">
              <a:solidFill>
                <a:srgbClr val="000000"/>
              </a:solidFill>
              <a:cs typeface="Calibri" panose="020F0502020204030204" pitchFamily="34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F3221EB0-B161-4A29-AC1C-D481BEAE30A9}"/>
              </a:ext>
            </a:extLst>
          </p:cNvPr>
          <p:cNvSpPr/>
          <p:nvPr/>
        </p:nvSpPr>
        <p:spPr>
          <a:xfrm>
            <a:off x="1116281" y="1036686"/>
            <a:ext cx="10675916" cy="306956"/>
          </a:xfrm>
          <a:prstGeom prst="rect">
            <a:avLst/>
          </a:prstGeom>
          <a:solidFill>
            <a:srgbClr val="3A6D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  <a:r>
              <a:rPr lang="pt-BR" sz="2400" b="1" kern="0" spc="300" noProof="0" dirty="0" smtClean="0">
                <a:solidFill>
                  <a:srgbClr val="FFFFFF"/>
                </a:solidFill>
                <a:latin typeface="+mj-lt"/>
                <a:cs typeface="Calibri" panose="020F0502020204030204" pitchFamily="34" charset="0"/>
              </a:rPr>
              <a:t>FATOS RELEVANTES</a:t>
            </a:r>
            <a:endParaRPr kumimoji="0" lang="pt-BR" sz="2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8" name="Picture 2" descr="Flag 3">
            <a:extLst>
              <a:ext uri="{FF2B5EF4-FFF2-40B4-BE49-F238E27FC236}">
                <a16:creationId xmlns:a16="http://schemas.microsoft.com/office/drawing/2014/main" xmlns="" id="{D95FF650-A4F7-41CD-AFBD-0DA721B09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" y="928285"/>
            <a:ext cx="970887" cy="73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/>
          <p:cNvPicPr/>
          <p:nvPr/>
        </p:nvPicPr>
        <p:blipFill>
          <a:blip r:embed="rId4"/>
          <a:stretch>
            <a:fillRect/>
          </a:stretch>
        </p:blipFill>
        <p:spPr>
          <a:xfrm>
            <a:off x="9360428" y="6269949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1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FATOS </a:t>
            </a:r>
            <a:r>
              <a:rPr lang="pt-BR" sz="2400" dirty="0" smtClean="0"/>
              <a:t> E </a:t>
            </a:r>
            <a:r>
              <a:rPr lang="pt-BR" sz="2400" dirty="0"/>
              <a:t>PONTOS DE </a:t>
            </a:r>
            <a:r>
              <a:rPr lang="pt-BR" sz="2400" dirty="0" smtClean="0"/>
              <a:t>ATENÇÃO</a:t>
            </a:r>
            <a:endParaRPr lang="pt-BR" sz="20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AE754FC3-893E-46FA-BC98-88A24006502B}"/>
              </a:ext>
            </a:extLst>
          </p:cNvPr>
          <p:cNvSpPr/>
          <p:nvPr/>
        </p:nvSpPr>
        <p:spPr>
          <a:xfrm>
            <a:off x="168711" y="1662545"/>
            <a:ext cx="11849118" cy="4740797"/>
          </a:xfrm>
          <a:prstGeom prst="rect">
            <a:avLst/>
          </a:prstGeom>
          <a:solidFill>
            <a:srgbClr val="000000">
              <a:alpha val="5098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1" tIns="45715" rIns="91431" bIns="45715" rtlCol="0" anchor="ctr"/>
          <a:lstStyle/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5º - O projeto executivo aprovado passou por ajustes na parte orçamentária para adequar aos 6 municípios da região do Baixo Rio Doce. </a:t>
            </a: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6º - O Plano de Trabalho foi ajustado em função da conjuntura da epidemia:  Além da  suspensão de parte das atividades da fase de planejamento e preparação, as etapas da fase executiva também tiveram ajustes. </a:t>
            </a:r>
          </a:p>
          <a:p>
            <a:pPr marL="558800" lvl="2" indent="-285750" fontAlgn="ctr">
              <a:lnSpc>
                <a:spcPct val="130000"/>
              </a:lnSpc>
              <a:buFontTx/>
              <a:buChar char="-"/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A fase 1: Articulação Institucional foi protelada. </a:t>
            </a:r>
          </a:p>
          <a:p>
            <a:pPr marL="558800" lvl="2" indent="-285750" fontAlgn="ctr">
              <a:lnSpc>
                <a:spcPct val="130000"/>
              </a:lnSpc>
              <a:buFontTx/>
              <a:buChar char="-"/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A fase 2 do Mapeamento, Diagnóstico e Marco Zero prevista para agosto, veio para maio. </a:t>
            </a:r>
          </a:p>
          <a:p>
            <a:pPr marL="558800" lvl="2" indent="-285750" fontAlgn="ctr">
              <a:lnSpc>
                <a:spcPct val="130000"/>
              </a:lnSpc>
              <a:buFontTx/>
              <a:buChar char="-"/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A etapa de mobilização dos jovens prevista para novembro, dezembro, com o processo já da seleção, iniciou em julho, a partir do contato com os jovens das listas mobilizadas pelo Instituto Elos, sendo o seminário “</a:t>
            </a:r>
            <a:r>
              <a:rPr lang="pt-BR" dirty="0" err="1" smtClean="0">
                <a:solidFill>
                  <a:srgbClr val="000000"/>
                </a:solidFill>
                <a:cs typeface="Calibri" panose="020F0502020204030204" pitchFamily="34" charset="0"/>
              </a:rPr>
              <a:t>Conectudes</a:t>
            </a: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” o passo inicial deste processo.</a:t>
            </a:r>
          </a:p>
          <a:p>
            <a:pPr marL="558800" lvl="2" indent="-285750" fontAlgn="ctr">
              <a:lnSpc>
                <a:spcPct val="130000"/>
              </a:lnSpc>
              <a:buFontTx/>
              <a:buChar char="-"/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O conceito de mobilização permanente dos jovens se impôs, revelando grande dificuldade de expansão do número de novos jovens e permanência nos encontros virtuais. Assim, as estratégias de comunicação se fizeram necessárias.</a:t>
            </a:r>
          </a:p>
          <a:p>
            <a:pPr marL="558800" lvl="2" indent="-285750" fontAlgn="ctr">
              <a:lnSpc>
                <a:spcPct val="130000"/>
              </a:lnSpc>
              <a:buFontTx/>
              <a:buChar char="-"/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A falta de acesso à internet revela a ausência de jovens do campo nos processos de mobilização. </a:t>
            </a:r>
          </a:p>
          <a:p>
            <a:pPr marL="273050" lvl="2" fontAlgn="ctr">
              <a:lnSpc>
                <a:spcPct val="130000"/>
              </a:lnSpc>
            </a:pPr>
            <a:r>
              <a:rPr lang="pt-BR" dirty="0" smtClean="0">
                <a:solidFill>
                  <a:srgbClr val="000000"/>
                </a:solidFill>
                <a:cs typeface="Calibri" panose="020F0502020204030204" pitchFamily="34" charset="0"/>
              </a:rPr>
              <a:t>7º- Todas as atividades foram dificultadas devido aos limites dos meios virtuais. </a:t>
            </a:r>
            <a:endParaRPr lang="pt-BR" sz="1400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844650" lvl="2" fontAlgn="ctr">
              <a:lnSpc>
                <a:spcPct val="130000"/>
              </a:lnSpc>
            </a:pPr>
            <a:endParaRPr lang="pt-BR" sz="1400" dirty="0">
              <a:solidFill>
                <a:srgbClr val="000000"/>
              </a:solidFill>
              <a:cs typeface="Calibri" panose="020F0502020204030204" pitchFamily="34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F3221EB0-B161-4A29-AC1C-D481BEAE30A9}"/>
              </a:ext>
            </a:extLst>
          </p:cNvPr>
          <p:cNvSpPr/>
          <p:nvPr/>
        </p:nvSpPr>
        <p:spPr>
          <a:xfrm>
            <a:off x="1116281" y="1036686"/>
            <a:ext cx="10675916" cy="306956"/>
          </a:xfrm>
          <a:prstGeom prst="rect">
            <a:avLst/>
          </a:prstGeom>
          <a:solidFill>
            <a:srgbClr val="3A6D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  <a:r>
              <a:rPr lang="pt-BR" sz="2400" b="1" kern="0" spc="300" noProof="0" dirty="0" smtClean="0">
                <a:solidFill>
                  <a:srgbClr val="FFFFFF"/>
                </a:solidFill>
                <a:latin typeface="+mj-lt"/>
                <a:cs typeface="Calibri" panose="020F0502020204030204" pitchFamily="34" charset="0"/>
              </a:rPr>
              <a:t>FATOS RELEVANTES</a:t>
            </a:r>
            <a:endParaRPr kumimoji="0" lang="pt-BR" sz="2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8" name="Picture 2" descr="Flag 3">
            <a:extLst>
              <a:ext uri="{FF2B5EF4-FFF2-40B4-BE49-F238E27FC236}">
                <a16:creationId xmlns:a16="http://schemas.microsoft.com/office/drawing/2014/main" xmlns="" id="{D95FF650-A4F7-41CD-AFBD-0DA721B09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" y="928285"/>
            <a:ext cx="970887" cy="73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/>
          <p:cNvPicPr/>
          <p:nvPr/>
        </p:nvPicPr>
        <p:blipFill>
          <a:blip r:embed="rId4"/>
          <a:stretch>
            <a:fillRect/>
          </a:stretch>
        </p:blipFill>
        <p:spPr>
          <a:xfrm>
            <a:off x="9360428" y="6269949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5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FATOS RELEVANTES E PONTOS DE ATENÇÃO</a:t>
            </a:r>
            <a:endParaRPr lang="pt-BR" sz="20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AE754FC3-893E-46FA-BC98-88A24006502B}"/>
              </a:ext>
            </a:extLst>
          </p:cNvPr>
          <p:cNvSpPr/>
          <p:nvPr/>
        </p:nvSpPr>
        <p:spPr>
          <a:xfrm>
            <a:off x="127316" y="1235035"/>
            <a:ext cx="12192000" cy="2844774"/>
          </a:xfrm>
          <a:prstGeom prst="rect">
            <a:avLst/>
          </a:prstGeom>
          <a:solidFill>
            <a:srgbClr val="000000">
              <a:alpha val="5098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1" tIns="45715" rIns="91431" bIns="45715" rtlCol="0" anchor="ctr"/>
          <a:lstStyle/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 smtClean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1130400" lvl="2" indent="-285750" fontAlgn="ctr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pt-BR" sz="1400" dirty="0">
              <a:solidFill>
                <a:srgbClr val="000000"/>
              </a:solidFill>
              <a:cs typeface="Calibri" panose="020F0502020204030204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xmlns="" id="{568A24C0-1EEB-49E8-A9A6-B19CFF6E09B2}"/>
              </a:ext>
            </a:extLst>
          </p:cNvPr>
          <p:cNvSpPr/>
          <p:nvPr/>
        </p:nvSpPr>
        <p:spPr>
          <a:xfrm>
            <a:off x="159629" y="1235035"/>
            <a:ext cx="11905701" cy="613912"/>
          </a:xfrm>
          <a:prstGeom prst="rect">
            <a:avLst/>
          </a:prstGeom>
          <a:solidFill>
            <a:srgbClr val="3A6D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Calibri" panose="020F0502020204030204" pitchFamily="34" charset="0"/>
              </a:rPr>
              <a:t>	</a:t>
            </a:r>
            <a:r>
              <a:rPr lang="pt-BR" sz="2000" b="1" kern="0" spc="300" dirty="0">
                <a:solidFill>
                  <a:srgbClr val="FFFFFF"/>
                </a:solidFill>
                <a:latin typeface="+mj-lt"/>
                <a:cs typeface="Calibri" panose="020F0502020204030204" pitchFamily="34" charset="0"/>
              </a:rPr>
              <a:t>PONTOS DE ATENÇÃO</a:t>
            </a:r>
            <a:endParaRPr kumimoji="0" lang="pt-BR" sz="2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7" name="Picture 2" descr="https://static.thenounproject.com/png/2279709-200.png">
            <a:extLst>
              <a:ext uri="{FF2B5EF4-FFF2-40B4-BE49-F238E27FC236}">
                <a16:creationId xmlns:a16="http://schemas.microsoft.com/office/drawing/2014/main" xmlns="" id="{2DCE021D-1870-47B6-9B6B-51706A583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91" y="1235035"/>
            <a:ext cx="613912" cy="6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xmlns="" id="{B1F40FD3-7AEA-4149-BE40-575683F6F2BC}"/>
              </a:ext>
            </a:extLst>
          </p:cNvPr>
          <p:cNvSpPr/>
          <p:nvPr/>
        </p:nvSpPr>
        <p:spPr>
          <a:xfrm>
            <a:off x="311586" y="2115995"/>
            <a:ext cx="11601785" cy="405341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Finalizar o trabalho do Mapeamento, Diagnóstico e Marco Zero com os instrumentos do Questionário e Oficinas de percepção dentro das metas previstas em termos de quantitativos de jovens participantes nas amostragens previstas;</a:t>
            </a:r>
          </a:p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Realizar o processo de Articulação Institucional com o poder público previsto para janeiro e fevereiro de 2021. </a:t>
            </a:r>
          </a:p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Ampliar a articulação institucional com a sociedade civil, em especial com os povos e comunidades tradicionais do território.</a:t>
            </a:r>
          </a:p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Conseguir a meta de 100 jovens inscritos. As inscrições estão previstas para começar, logo ao final das oficinas de percepção, em dezembro de 2020. </a:t>
            </a:r>
          </a:p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Organizar as atividades virtuais para acolher e promover a integração dos jovens mobilizados e selecionados para iniciar o processo da formação, prevista para fevereiro de 2021.  </a:t>
            </a:r>
          </a:p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Criar rubrica no orçamento para impressão de materiais. </a:t>
            </a:r>
          </a:p>
          <a:p>
            <a:pPr marL="273150" indent="-342900" fontAlgn="ctr">
              <a:lnSpc>
                <a:spcPct val="130000"/>
              </a:lnSpc>
              <a:buFont typeface="+mj-lt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+mj-lt"/>
                <a:cs typeface="Calibri" panose="020F0502020204030204" pitchFamily="34" charset="0"/>
              </a:rPr>
              <a:t>Implementar a plataforma de formação virtual. </a:t>
            </a:r>
            <a:endParaRPr lang="pt-BR" dirty="0">
              <a:solidFill>
                <a:srgbClr val="000000"/>
              </a:solidFill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2" name="Imagem 11"/>
          <p:cNvPicPr/>
          <p:nvPr/>
        </p:nvPicPr>
        <p:blipFill>
          <a:blip r:embed="rId4"/>
          <a:stretch>
            <a:fillRect/>
          </a:stretch>
        </p:blipFill>
        <p:spPr>
          <a:xfrm>
            <a:off x="7671460" y="5961413"/>
            <a:ext cx="4036564" cy="7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68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SUMÁRIO</a:t>
            </a:r>
            <a:endParaRPr lang="pt-BR" sz="2000" dirty="0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xmlns="" id="{0B7440CE-B52B-45DE-9486-8BA7B2FC3E07}"/>
              </a:ext>
            </a:extLst>
          </p:cNvPr>
          <p:cNvGrpSpPr/>
          <p:nvPr/>
        </p:nvGrpSpPr>
        <p:grpSpPr>
          <a:xfrm>
            <a:off x="910433" y="1497100"/>
            <a:ext cx="645100" cy="693420"/>
            <a:chOff x="6510080" y="3299460"/>
            <a:chExt cx="645100" cy="693420"/>
          </a:xfrm>
        </p:grpSpPr>
        <p:sp>
          <p:nvSpPr>
            <p:cNvPr id="12" name="Triângulo Retângulo 11">
              <a:extLst>
                <a:ext uri="{FF2B5EF4-FFF2-40B4-BE49-F238E27FC236}">
                  <a16:creationId xmlns:a16="http://schemas.microsoft.com/office/drawing/2014/main" xmlns="" id="{124E9106-8049-4FC9-A276-BCBEE8796954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xmlns="" id="{D058756F-0988-4080-B49B-D53FBFFF5906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xmlns="" id="{6BA58B0F-5E43-4DF5-BEAA-8E71C91D6389}"/>
              </a:ext>
            </a:extLst>
          </p:cNvPr>
          <p:cNvGrpSpPr/>
          <p:nvPr/>
        </p:nvGrpSpPr>
        <p:grpSpPr>
          <a:xfrm>
            <a:off x="903924" y="2242401"/>
            <a:ext cx="645100" cy="693420"/>
            <a:chOff x="6510080" y="3299460"/>
            <a:chExt cx="645100" cy="693420"/>
          </a:xfrm>
        </p:grpSpPr>
        <p:sp>
          <p:nvSpPr>
            <p:cNvPr id="15" name="Triângulo Retângulo 14">
              <a:extLst>
                <a:ext uri="{FF2B5EF4-FFF2-40B4-BE49-F238E27FC236}">
                  <a16:creationId xmlns:a16="http://schemas.microsoft.com/office/drawing/2014/main" xmlns="" id="{E046F873-311A-4190-A462-A402BF7AAEAB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xmlns="" id="{6789CBB1-6C57-4B2A-AD63-26C59AABC93B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xmlns="" id="{0568C295-8291-4A11-9B36-5E5ACEA1D37E}"/>
              </a:ext>
            </a:extLst>
          </p:cNvPr>
          <p:cNvGrpSpPr/>
          <p:nvPr/>
        </p:nvGrpSpPr>
        <p:grpSpPr>
          <a:xfrm>
            <a:off x="903924" y="2986123"/>
            <a:ext cx="645100" cy="693420"/>
            <a:chOff x="6510080" y="3299460"/>
            <a:chExt cx="645100" cy="693420"/>
          </a:xfrm>
        </p:grpSpPr>
        <p:sp>
          <p:nvSpPr>
            <p:cNvPr id="18" name="Triângulo Retângulo 17">
              <a:extLst>
                <a:ext uri="{FF2B5EF4-FFF2-40B4-BE49-F238E27FC236}">
                  <a16:creationId xmlns:a16="http://schemas.microsoft.com/office/drawing/2014/main" xmlns="" id="{E779FF8E-71FD-4F10-8C8D-24683564697D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xmlns="" id="{A7B797B2-5541-45FE-8309-E33893DDFDE3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xmlns="" id="{63F75BEF-DB34-4C4A-BC16-F35C67872F6A}"/>
              </a:ext>
            </a:extLst>
          </p:cNvPr>
          <p:cNvGrpSpPr/>
          <p:nvPr/>
        </p:nvGrpSpPr>
        <p:grpSpPr>
          <a:xfrm>
            <a:off x="903924" y="3719481"/>
            <a:ext cx="645100" cy="693420"/>
            <a:chOff x="6510080" y="3299460"/>
            <a:chExt cx="645100" cy="693420"/>
          </a:xfrm>
        </p:grpSpPr>
        <p:sp>
          <p:nvSpPr>
            <p:cNvPr id="21" name="Triângulo Retângulo 20">
              <a:extLst>
                <a:ext uri="{FF2B5EF4-FFF2-40B4-BE49-F238E27FC236}">
                  <a16:creationId xmlns:a16="http://schemas.microsoft.com/office/drawing/2014/main" xmlns="" id="{9DD76688-620C-4DA5-8167-85670FEF7AB5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xmlns="" id="{197C2117-E00B-4A98-9345-FE45F77EC114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7" name="Retângulo 46">
            <a:extLst>
              <a:ext uri="{FF2B5EF4-FFF2-40B4-BE49-F238E27FC236}">
                <a16:creationId xmlns:a16="http://schemas.microsoft.com/office/drawing/2014/main" xmlns="" id="{8F49B27F-C4C8-4961-A761-09F21E22CCB5}"/>
              </a:ext>
            </a:extLst>
          </p:cNvPr>
          <p:cNvSpPr/>
          <p:nvPr/>
        </p:nvSpPr>
        <p:spPr>
          <a:xfrm>
            <a:off x="1647536" y="1436736"/>
            <a:ext cx="5133092" cy="357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Plano de Trabalho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Histograma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Cronograma de execução físico/financeiro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Estruturação da Mobilização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Fatos relevantes e Pontos de Atenção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xmlns="" id="{F5FFF63B-07CF-4FB6-A04A-A40BC86E734C}"/>
              </a:ext>
            </a:extLst>
          </p:cNvPr>
          <p:cNvGrpSpPr/>
          <p:nvPr/>
        </p:nvGrpSpPr>
        <p:grpSpPr>
          <a:xfrm>
            <a:off x="901578" y="4462722"/>
            <a:ext cx="645100" cy="693420"/>
            <a:chOff x="6510080" y="3299460"/>
            <a:chExt cx="645100" cy="693420"/>
          </a:xfrm>
        </p:grpSpPr>
        <p:sp>
          <p:nvSpPr>
            <p:cNvPr id="25" name="Triângulo Retângulo 24">
              <a:extLst>
                <a:ext uri="{FF2B5EF4-FFF2-40B4-BE49-F238E27FC236}">
                  <a16:creationId xmlns:a16="http://schemas.microsoft.com/office/drawing/2014/main" xmlns="" id="{9775AA88-736C-42DE-87F9-B6091D5C9D60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xmlns="" id="{0CB9EC56-C292-4786-9AC5-22AF99AE55B9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pic>
        <p:nvPicPr>
          <p:cNvPr id="23" name="Imagem 22"/>
          <p:cNvPicPr/>
          <p:nvPr/>
        </p:nvPicPr>
        <p:blipFill>
          <a:blip r:embed="rId3"/>
          <a:stretch>
            <a:fillRect/>
          </a:stretch>
        </p:blipFill>
        <p:spPr>
          <a:xfrm>
            <a:off x="7873340" y="5156141"/>
            <a:ext cx="3529071" cy="74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5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SUMÁRIO</a:t>
            </a:r>
            <a:endParaRPr lang="pt-BR" sz="2000" dirty="0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xmlns="" id="{0B7440CE-B52B-45DE-9486-8BA7B2FC3E07}"/>
              </a:ext>
            </a:extLst>
          </p:cNvPr>
          <p:cNvGrpSpPr/>
          <p:nvPr/>
        </p:nvGrpSpPr>
        <p:grpSpPr>
          <a:xfrm>
            <a:off x="910433" y="1497100"/>
            <a:ext cx="645100" cy="693420"/>
            <a:chOff x="6510080" y="3299460"/>
            <a:chExt cx="645100" cy="693420"/>
          </a:xfrm>
        </p:grpSpPr>
        <p:sp>
          <p:nvSpPr>
            <p:cNvPr id="12" name="Triângulo Retângulo 11">
              <a:extLst>
                <a:ext uri="{FF2B5EF4-FFF2-40B4-BE49-F238E27FC236}">
                  <a16:creationId xmlns:a16="http://schemas.microsoft.com/office/drawing/2014/main" xmlns="" id="{124E9106-8049-4FC9-A276-BCBEE8796954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xmlns="" id="{D058756F-0988-4080-B49B-D53FBFFF5906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xmlns="" id="{6BA58B0F-5E43-4DF5-BEAA-8E71C91D6389}"/>
              </a:ext>
            </a:extLst>
          </p:cNvPr>
          <p:cNvGrpSpPr/>
          <p:nvPr/>
        </p:nvGrpSpPr>
        <p:grpSpPr>
          <a:xfrm>
            <a:off x="903924" y="2242401"/>
            <a:ext cx="645100" cy="693420"/>
            <a:chOff x="6510080" y="3299460"/>
            <a:chExt cx="645100" cy="693420"/>
          </a:xfrm>
        </p:grpSpPr>
        <p:sp>
          <p:nvSpPr>
            <p:cNvPr id="15" name="Triângulo Retângulo 14">
              <a:extLst>
                <a:ext uri="{FF2B5EF4-FFF2-40B4-BE49-F238E27FC236}">
                  <a16:creationId xmlns:a16="http://schemas.microsoft.com/office/drawing/2014/main" xmlns="" id="{E046F873-311A-4190-A462-A402BF7AAEAB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xmlns="" id="{6789CBB1-6C57-4B2A-AD63-26C59AABC93B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xmlns="" id="{0568C295-8291-4A11-9B36-5E5ACEA1D37E}"/>
              </a:ext>
            </a:extLst>
          </p:cNvPr>
          <p:cNvGrpSpPr/>
          <p:nvPr/>
        </p:nvGrpSpPr>
        <p:grpSpPr>
          <a:xfrm>
            <a:off x="903924" y="2986123"/>
            <a:ext cx="645100" cy="693420"/>
            <a:chOff x="6510080" y="3299460"/>
            <a:chExt cx="645100" cy="693420"/>
          </a:xfrm>
        </p:grpSpPr>
        <p:sp>
          <p:nvSpPr>
            <p:cNvPr id="18" name="Triângulo Retângulo 17">
              <a:extLst>
                <a:ext uri="{FF2B5EF4-FFF2-40B4-BE49-F238E27FC236}">
                  <a16:creationId xmlns:a16="http://schemas.microsoft.com/office/drawing/2014/main" xmlns="" id="{E779FF8E-71FD-4F10-8C8D-24683564697D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xmlns="" id="{A7B797B2-5541-45FE-8309-E33893DDFDE3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xmlns="" id="{63F75BEF-DB34-4C4A-BC16-F35C67872F6A}"/>
              </a:ext>
            </a:extLst>
          </p:cNvPr>
          <p:cNvGrpSpPr/>
          <p:nvPr/>
        </p:nvGrpSpPr>
        <p:grpSpPr>
          <a:xfrm>
            <a:off x="903924" y="3719481"/>
            <a:ext cx="645100" cy="693420"/>
            <a:chOff x="6510080" y="3299460"/>
            <a:chExt cx="645100" cy="693420"/>
          </a:xfrm>
        </p:grpSpPr>
        <p:sp>
          <p:nvSpPr>
            <p:cNvPr id="21" name="Triângulo Retângulo 20">
              <a:extLst>
                <a:ext uri="{FF2B5EF4-FFF2-40B4-BE49-F238E27FC236}">
                  <a16:creationId xmlns:a16="http://schemas.microsoft.com/office/drawing/2014/main" xmlns="" id="{9DD76688-620C-4DA5-8167-85670FEF7AB5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xmlns="" id="{197C2117-E00B-4A98-9345-FE45F77EC114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7" name="Retângulo 46">
            <a:extLst>
              <a:ext uri="{FF2B5EF4-FFF2-40B4-BE49-F238E27FC236}">
                <a16:creationId xmlns:a16="http://schemas.microsoft.com/office/drawing/2014/main" xmlns="" id="{8F49B27F-C4C8-4961-A761-09F21E22CCB5}"/>
              </a:ext>
            </a:extLst>
          </p:cNvPr>
          <p:cNvSpPr/>
          <p:nvPr/>
        </p:nvSpPr>
        <p:spPr>
          <a:xfrm>
            <a:off x="1647536" y="1436736"/>
            <a:ext cx="5133092" cy="357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b="1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Plano de Trabalho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Histograma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Cronograma de execução físico/financeiro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Estruturação da Mobilização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Fatos relevantes e Pontos de Atenção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xmlns="" id="{F5FFF63B-07CF-4FB6-A04A-A40BC86E734C}"/>
              </a:ext>
            </a:extLst>
          </p:cNvPr>
          <p:cNvGrpSpPr/>
          <p:nvPr/>
        </p:nvGrpSpPr>
        <p:grpSpPr>
          <a:xfrm>
            <a:off x="901578" y="4462722"/>
            <a:ext cx="645100" cy="693420"/>
            <a:chOff x="6510080" y="3299460"/>
            <a:chExt cx="645100" cy="693420"/>
          </a:xfrm>
        </p:grpSpPr>
        <p:sp>
          <p:nvSpPr>
            <p:cNvPr id="25" name="Triângulo Retângulo 24">
              <a:extLst>
                <a:ext uri="{FF2B5EF4-FFF2-40B4-BE49-F238E27FC236}">
                  <a16:creationId xmlns:a16="http://schemas.microsoft.com/office/drawing/2014/main" xmlns="" id="{9775AA88-736C-42DE-87F9-B6091D5C9D60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xmlns="" id="{0CB9EC56-C292-4786-9AC5-22AF99AE55B9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pic>
        <p:nvPicPr>
          <p:cNvPr id="23" name="Imagem 22"/>
          <p:cNvPicPr/>
          <p:nvPr/>
        </p:nvPicPr>
        <p:blipFill>
          <a:blip r:embed="rId3"/>
          <a:stretch>
            <a:fillRect/>
          </a:stretch>
        </p:blipFill>
        <p:spPr>
          <a:xfrm>
            <a:off x="7564582" y="5700156"/>
            <a:ext cx="344105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1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069" y="-832550"/>
            <a:ext cx="10655300" cy="571294"/>
          </a:xfrm>
        </p:spPr>
        <p:txBody>
          <a:bodyPr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pt-BR" sz="2400" dirty="0"/>
              <a:t>PLANO DE </a:t>
            </a:r>
            <a:r>
              <a:rPr lang="pt-BR" sz="2400" dirty="0" err="1" smtClean="0"/>
              <a:t>TRABALHO</a:t>
            </a:r>
            <a:r>
              <a:rPr lang="pt-BR" sz="2000" b="0" dirty="0" err="1">
                <a:solidFill>
                  <a:srgbClr val="000000"/>
                </a:solidFill>
                <a:latin typeface="Calibri"/>
              </a:rPr>
              <a:t>Previsto</a:t>
            </a:r>
            <a:r>
              <a:rPr lang="pt-BR" sz="2000" b="0" dirty="0">
                <a:solidFill>
                  <a:srgbClr val="000000"/>
                </a:solidFill>
                <a:latin typeface="Calibri"/>
              </a:rPr>
              <a:t> Fim</a:t>
            </a:r>
            <a:r>
              <a:rPr lang="pt-BR" sz="2000" b="0" dirty="0">
                <a:latin typeface="Arial"/>
              </a:rPr>
              <a:t/>
            </a:r>
            <a:br>
              <a:rPr lang="pt-BR" sz="2000" b="0" dirty="0">
                <a:latin typeface="Arial"/>
              </a:rPr>
            </a:br>
            <a:r>
              <a:rPr lang="pt-BR" sz="2000" b="0" dirty="0">
                <a:solidFill>
                  <a:srgbClr val="000000"/>
                </a:solidFill>
                <a:latin typeface="Calibri"/>
              </a:rPr>
              <a:t> </a:t>
            </a:r>
            <a:r>
              <a:rPr lang="pt-BR" sz="2000" b="0" dirty="0">
                <a:latin typeface="Arial"/>
              </a:rPr>
              <a:t/>
            </a:r>
            <a:br>
              <a:rPr lang="pt-BR" sz="2000" b="0" dirty="0">
                <a:latin typeface="Arial"/>
              </a:rPr>
            </a:br>
            <a:endParaRPr lang="pt-BR" sz="2000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xmlns="" id="{B476ADD6-23C0-4DA2-B283-3B1E0E0DD3F3}"/>
              </a:ext>
            </a:extLst>
          </p:cNvPr>
          <p:cNvGrpSpPr/>
          <p:nvPr/>
        </p:nvGrpSpPr>
        <p:grpSpPr>
          <a:xfrm>
            <a:off x="3542812" y="6485205"/>
            <a:ext cx="3970355" cy="259189"/>
            <a:chOff x="2490632" y="4717773"/>
            <a:chExt cx="2977766" cy="25391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xmlns="" id="{2E9E603B-7A1C-4412-AA56-45EA450E0F42}"/>
                </a:ext>
              </a:extLst>
            </p:cNvPr>
            <p:cNvSpPr/>
            <p:nvPr/>
          </p:nvSpPr>
          <p:spPr>
            <a:xfrm>
              <a:off x="2490632" y="4748273"/>
              <a:ext cx="216000" cy="216000"/>
            </a:xfrm>
            <a:prstGeom prst="rect">
              <a:avLst/>
            </a:prstGeom>
            <a:pattFill prst="dkVert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endParaRPr lang="pt-BR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xmlns="" id="{DD5B630A-122C-46CB-999A-88A25748A64F}"/>
                </a:ext>
              </a:extLst>
            </p:cNvPr>
            <p:cNvSpPr/>
            <p:nvPr/>
          </p:nvSpPr>
          <p:spPr>
            <a:xfrm>
              <a:off x="3655625" y="4748273"/>
              <a:ext cx="216000" cy="21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endParaRPr lang="pt-BR" sz="24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xmlns="" id="{DA635D9A-BE2C-4331-B965-B196EE5E944B}"/>
                </a:ext>
              </a:extLst>
            </p:cNvPr>
            <p:cNvSpPr txBox="1"/>
            <p:nvPr/>
          </p:nvSpPr>
          <p:spPr>
            <a:xfrm>
              <a:off x="2706632" y="4717773"/>
              <a:ext cx="107567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pt-BR" sz="1600" dirty="0">
                  <a:solidFill>
                    <a:prstClr val="black"/>
                  </a:solidFill>
                  <a:latin typeface="Calibri"/>
                </a:rPr>
                <a:t>Previsto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xmlns="" id="{C2CCB605-2BBE-469C-9218-D5D4A4648730}"/>
                </a:ext>
              </a:extLst>
            </p:cNvPr>
            <p:cNvSpPr txBox="1"/>
            <p:nvPr/>
          </p:nvSpPr>
          <p:spPr>
            <a:xfrm>
              <a:off x="3874621" y="4717773"/>
              <a:ext cx="159377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pt-BR" sz="1600" dirty="0">
                  <a:solidFill>
                    <a:prstClr val="black"/>
                  </a:solidFill>
                  <a:latin typeface="Calibri"/>
                </a:rPr>
                <a:t>Realizado/ Tendência</a:t>
              </a:r>
            </a:p>
          </p:txBody>
        </p:sp>
      </p:grp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219303"/>
              </p:ext>
            </p:extLst>
          </p:nvPr>
        </p:nvGraphicFramePr>
        <p:xfrm>
          <a:off x="109181" y="969492"/>
          <a:ext cx="11914496" cy="5393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04902"/>
                <a:gridCol w="945732"/>
                <a:gridCol w="837988"/>
                <a:gridCol w="993615"/>
                <a:gridCol w="837989"/>
                <a:gridCol w="192502"/>
                <a:gridCol w="157265"/>
                <a:gridCol w="184378"/>
                <a:gridCol w="184378"/>
                <a:gridCol w="184377"/>
                <a:gridCol w="184378"/>
                <a:gridCol w="184378"/>
                <a:gridCol w="184378"/>
                <a:gridCol w="184378"/>
                <a:gridCol w="184378"/>
                <a:gridCol w="184378"/>
                <a:gridCol w="166992"/>
                <a:gridCol w="238433"/>
                <a:gridCol w="147708"/>
                <a:gridCol w="150677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  <a:gridCol w="184378"/>
              </a:tblGrid>
              <a:tr h="505375">
                <a:tc>
                  <a:txBody>
                    <a:bodyPr/>
                    <a:lstStyle/>
                    <a:p>
                      <a:pPr marL="82550" indent="0" algn="ctr" fontAlgn="ctr"/>
                      <a:r>
                        <a:rPr lang="pt-BR" sz="1200" u="none" strike="noStrike" dirty="0">
                          <a:effectLst/>
                        </a:rPr>
                        <a:t>PROJETO DE LIDERANÇAS JOVENS - TERRITÓRIO 04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Previsto Início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Realizado Início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Realizado Fim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2020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endParaRPr lang="pt-BR" sz="11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2021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2022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4639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J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3663" indent="-11113" algn="ctr" fontAlgn="ctr">
                        <a:tabLst>
                          <a:tab pos="0" algn="l"/>
                        </a:tabLst>
                      </a:pPr>
                      <a:r>
                        <a:rPr lang="pt-BR" sz="1100" u="none" strike="noStrike" dirty="0">
                          <a:effectLst/>
                        </a:rPr>
                        <a:t>F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J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J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O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D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J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F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J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J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O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D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J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F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M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A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5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>
                          <a:effectLst/>
                        </a:rPr>
                        <a:t>PASSAPORTE PARA A REVITALIZAÇÃO 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18/02/2020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18/04/2022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51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>
                          <a:effectLst/>
                        </a:rPr>
                        <a:t> 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18/02/2020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18/04/2022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18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Etapa 1- Preparatória e Planejamento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18/02/2020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18/04/2020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r>
                        <a:rPr lang="pt-BR" sz="1100" u="none" strike="noStrike" dirty="0" smtClean="0">
                          <a:effectLst/>
                        </a:rPr>
                        <a:t>01/03/2020</a:t>
                      </a:r>
                      <a:endParaRPr lang="pt-B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Suspenso </a:t>
                      </a:r>
                      <a:endParaRPr lang="pt-BR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6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Etapa 2- Articulação Institucional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01/03/2020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01/06/2020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273050" algn="l"/>
                        </a:tabLst>
                      </a:pPr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pt-BR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4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01/06/2020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28/02/2021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54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Etapa 3- Mapeamento, Diagnóstico e Marco Zero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01/07/2020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01/11/2020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82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01/05/2020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31/12/2021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Etapa 4- Mobilização e Seleção do Jovens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01/11/2020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01/01/2021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01/07/2020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28/02/2021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Etapa 5- Formação e Integração dos Jovens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01/12/2020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01/07/2021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01/02/2021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01/07/2021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Etapa 6- Implementação de projetos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01/07/2021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01/03/2022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4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>
                          <a:effectLst/>
                        </a:rPr>
                        <a:t> 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01/07/2021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01/03/2022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Desmobilização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18/03/2022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18/04/2022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18/03/2022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18/04/2022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 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 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4" name="Retângulo 1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B0319EEC-BD07-4573-BBD3-6D6554A8CB18}"/>
              </a:ext>
            </a:extLst>
          </p:cNvPr>
          <p:cNvSpPr/>
          <p:nvPr/>
        </p:nvSpPr>
        <p:spPr>
          <a:xfrm>
            <a:off x="8658226" y="4198629"/>
            <a:ext cx="392420" cy="254618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18" name="Retângulo 1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3E9E4099-7275-4EF2-842A-7BD42272FBD1}"/>
              </a:ext>
            </a:extLst>
          </p:cNvPr>
          <p:cNvSpPr/>
          <p:nvPr/>
        </p:nvSpPr>
        <p:spPr>
          <a:xfrm>
            <a:off x="10022775" y="5162631"/>
            <a:ext cx="1635144" cy="190499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21" name="Retângulo 20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B0319EEC-BD07-4573-BBD3-6D6554A8CB18}"/>
              </a:ext>
            </a:extLst>
          </p:cNvPr>
          <p:cNvSpPr/>
          <p:nvPr/>
        </p:nvSpPr>
        <p:spPr>
          <a:xfrm>
            <a:off x="11657919" y="5595261"/>
            <a:ext cx="173553" cy="240334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23" name="Retângulo 22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B0319EEC-BD07-4573-BBD3-6D6554A8CB18}"/>
              </a:ext>
            </a:extLst>
          </p:cNvPr>
          <p:cNvSpPr/>
          <p:nvPr/>
        </p:nvSpPr>
        <p:spPr>
          <a:xfrm>
            <a:off x="6994566" y="2284968"/>
            <a:ext cx="518602" cy="264742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25" name="Retângulo 24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B0319EEC-BD07-4573-BBD3-6D6554A8CB18}"/>
              </a:ext>
            </a:extLst>
          </p:cNvPr>
          <p:cNvSpPr/>
          <p:nvPr/>
        </p:nvSpPr>
        <p:spPr>
          <a:xfrm>
            <a:off x="8682493" y="4690753"/>
            <a:ext cx="1438932" cy="233897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26" name="Retângulo 25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B0319EEC-BD07-4573-BBD3-6D6554A8CB18}"/>
              </a:ext>
            </a:extLst>
          </p:cNvPr>
          <p:cNvSpPr/>
          <p:nvPr/>
        </p:nvSpPr>
        <p:spPr>
          <a:xfrm flipH="1">
            <a:off x="7813963" y="3653349"/>
            <a:ext cx="844259" cy="257011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27" name="Retângulo 2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E77D8025-63C3-4143-B187-40057641EF3C}"/>
              </a:ext>
            </a:extLst>
          </p:cNvPr>
          <p:cNvSpPr/>
          <p:nvPr/>
        </p:nvSpPr>
        <p:spPr>
          <a:xfrm>
            <a:off x="6970815" y="1742867"/>
            <a:ext cx="4687104" cy="260515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sp>
        <p:nvSpPr>
          <p:cNvPr id="28" name="Retângulo 2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B0319EEC-BD07-4573-BBD3-6D6554A8CB18}"/>
              </a:ext>
            </a:extLst>
          </p:cNvPr>
          <p:cNvSpPr/>
          <p:nvPr/>
        </p:nvSpPr>
        <p:spPr>
          <a:xfrm>
            <a:off x="7230276" y="2870844"/>
            <a:ext cx="685173" cy="351815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100"/>
          </a:p>
        </p:txBody>
      </p:sp>
      <p:pic>
        <p:nvPicPr>
          <p:cNvPr id="19" name="Imagem 18"/>
          <p:cNvPicPr/>
          <p:nvPr/>
        </p:nvPicPr>
        <p:blipFill>
          <a:blip r:embed="rId3"/>
          <a:stretch>
            <a:fillRect/>
          </a:stretch>
        </p:blipFill>
        <p:spPr>
          <a:xfrm>
            <a:off x="8947627" y="6298624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SUMÁRIO</a:t>
            </a:r>
            <a:endParaRPr lang="pt-BR" sz="2000" dirty="0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xmlns="" id="{0B7440CE-B52B-45DE-9486-8BA7B2FC3E07}"/>
              </a:ext>
            </a:extLst>
          </p:cNvPr>
          <p:cNvGrpSpPr/>
          <p:nvPr/>
        </p:nvGrpSpPr>
        <p:grpSpPr>
          <a:xfrm>
            <a:off x="910433" y="1497100"/>
            <a:ext cx="645100" cy="693420"/>
            <a:chOff x="6510080" y="3299460"/>
            <a:chExt cx="645100" cy="693420"/>
          </a:xfrm>
        </p:grpSpPr>
        <p:sp>
          <p:nvSpPr>
            <p:cNvPr id="12" name="Triângulo Retângulo 11">
              <a:extLst>
                <a:ext uri="{FF2B5EF4-FFF2-40B4-BE49-F238E27FC236}">
                  <a16:creationId xmlns:a16="http://schemas.microsoft.com/office/drawing/2014/main" xmlns="" id="{124E9106-8049-4FC9-A276-BCBEE8796954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xmlns="" id="{D058756F-0988-4080-B49B-D53FBFFF5906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xmlns="" id="{6BA58B0F-5E43-4DF5-BEAA-8E71C91D6389}"/>
              </a:ext>
            </a:extLst>
          </p:cNvPr>
          <p:cNvGrpSpPr/>
          <p:nvPr/>
        </p:nvGrpSpPr>
        <p:grpSpPr>
          <a:xfrm>
            <a:off x="903924" y="2242401"/>
            <a:ext cx="645100" cy="693420"/>
            <a:chOff x="6510080" y="3299460"/>
            <a:chExt cx="645100" cy="693420"/>
          </a:xfrm>
        </p:grpSpPr>
        <p:sp>
          <p:nvSpPr>
            <p:cNvPr id="15" name="Triângulo Retângulo 14">
              <a:extLst>
                <a:ext uri="{FF2B5EF4-FFF2-40B4-BE49-F238E27FC236}">
                  <a16:creationId xmlns:a16="http://schemas.microsoft.com/office/drawing/2014/main" xmlns="" id="{E046F873-311A-4190-A462-A402BF7AAEAB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xmlns="" id="{6789CBB1-6C57-4B2A-AD63-26C59AABC93B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xmlns="" id="{0568C295-8291-4A11-9B36-5E5ACEA1D37E}"/>
              </a:ext>
            </a:extLst>
          </p:cNvPr>
          <p:cNvGrpSpPr/>
          <p:nvPr/>
        </p:nvGrpSpPr>
        <p:grpSpPr>
          <a:xfrm>
            <a:off x="903924" y="2986123"/>
            <a:ext cx="645100" cy="693420"/>
            <a:chOff x="6510080" y="3299460"/>
            <a:chExt cx="645100" cy="693420"/>
          </a:xfrm>
        </p:grpSpPr>
        <p:sp>
          <p:nvSpPr>
            <p:cNvPr id="18" name="Triângulo Retângulo 17">
              <a:extLst>
                <a:ext uri="{FF2B5EF4-FFF2-40B4-BE49-F238E27FC236}">
                  <a16:creationId xmlns:a16="http://schemas.microsoft.com/office/drawing/2014/main" xmlns="" id="{E779FF8E-71FD-4F10-8C8D-24683564697D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xmlns="" id="{A7B797B2-5541-45FE-8309-E33893DDFDE3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xmlns="" id="{63F75BEF-DB34-4C4A-BC16-F35C67872F6A}"/>
              </a:ext>
            </a:extLst>
          </p:cNvPr>
          <p:cNvGrpSpPr/>
          <p:nvPr/>
        </p:nvGrpSpPr>
        <p:grpSpPr>
          <a:xfrm>
            <a:off x="903924" y="3719481"/>
            <a:ext cx="645100" cy="693420"/>
            <a:chOff x="6510080" y="3299460"/>
            <a:chExt cx="645100" cy="693420"/>
          </a:xfrm>
        </p:grpSpPr>
        <p:sp>
          <p:nvSpPr>
            <p:cNvPr id="21" name="Triângulo Retângulo 20">
              <a:extLst>
                <a:ext uri="{FF2B5EF4-FFF2-40B4-BE49-F238E27FC236}">
                  <a16:creationId xmlns:a16="http://schemas.microsoft.com/office/drawing/2014/main" xmlns="" id="{9DD76688-620C-4DA5-8167-85670FEF7AB5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xmlns="" id="{197C2117-E00B-4A98-9345-FE45F77EC114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7" name="Retângulo 46">
            <a:extLst>
              <a:ext uri="{FF2B5EF4-FFF2-40B4-BE49-F238E27FC236}">
                <a16:creationId xmlns:a16="http://schemas.microsoft.com/office/drawing/2014/main" xmlns="" id="{8F49B27F-C4C8-4961-A761-09F21E22CCB5}"/>
              </a:ext>
            </a:extLst>
          </p:cNvPr>
          <p:cNvSpPr/>
          <p:nvPr/>
        </p:nvSpPr>
        <p:spPr>
          <a:xfrm>
            <a:off x="1647536" y="1436736"/>
            <a:ext cx="5133092" cy="357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Plano de Trabalho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b="1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Histograma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Cronograma de execução físico/financeiro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Estruturação da Mobilização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Fatos relevantes e Pontos de Atenção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xmlns="" id="{F5FFF63B-07CF-4FB6-A04A-A40BC86E734C}"/>
              </a:ext>
            </a:extLst>
          </p:cNvPr>
          <p:cNvGrpSpPr/>
          <p:nvPr/>
        </p:nvGrpSpPr>
        <p:grpSpPr>
          <a:xfrm>
            <a:off x="901578" y="4462722"/>
            <a:ext cx="645100" cy="693420"/>
            <a:chOff x="6510080" y="3299460"/>
            <a:chExt cx="645100" cy="693420"/>
          </a:xfrm>
        </p:grpSpPr>
        <p:sp>
          <p:nvSpPr>
            <p:cNvPr id="25" name="Triângulo Retângulo 24">
              <a:extLst>
                <a:ext uri="{FF2B5EF4-FFF2-40B4-BE49-F238E27FC236}">
                  <a16:creationId xmlns:a16="http://schemas.microsoft.com/office/drawing/2014/main" xmlns="" id="{9775AA88-736C-42DE-87F9-B6091D5C9D60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xmlns="" id="{0CB9EC56-C292-4786-9AC5-22AF99AE55B9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pic>
        <p:nvPicPr>
          <p:cNvPr id="23" name="Imagem 22"/>
          <p:cNvPicPr/>
          <p:nvPr/>
        </p:nvPicPr>
        <p:blipFill>
          <a:blip r:embed="rId3"/>
          <a:stretch>
            <a:fillRect/>
          </a:stretch>
        </p:blipFill>
        <p:spPr>
          <a:xfrm>
            <a:off x="8983563" y="6198696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3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6"/>
          <p:cNvSpPr txBox="1"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pt-BR" sz="2400"/>
              <a:t>HISTOGRAMA</a:t>
            </a:r>
            <a:endParaRPr sz="2000"/>
          </a:p>
        </p:txBody>
      </p:sp>
      <p:sp>
        <p:nvSpPr>
          <p:cNvPr id="432" name="Google Shape;432;p6"/>
          <p:cNvSpPr/>
          <p:nvPr/>
        </p:nvSpPr>
        <p:spPr>
          <a:xfrm>
            <a:off x="3534436" y="985650"/>
            <a:ext cx="3148687" cy="641267"/>
          </a:xfrm>
          <a:prstGeom prst="rect">
            <a:avLst/>
          </a:prstGeom>
          <a:solidFill>
            <a:srgbClr val="F27233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GERÊNCIA = Coordenador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6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3" name="Google Shape;433;p6"/>
          <p:cNvSpPr/>
          <p:nvPr/>
        </p:nvSpPr>
        <p:spPr>
          <a:xfrm>
            <a:off x="612344" y="2476865"/>
            <a:ext cx="2297111" cy="586208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600"/>
              <a:buFont typeface="Verdana"/>
              <a:buNone/>
            </a:pPr>
            <a:r>
              <a:rPr lang="pt-BR" sz="1600" b="1" i="0" u="none" strike="noStrike" cap="none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Administração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600"/>
              <a:buFont typeface="Verdana"/>
              <a:buNone/>
            </a:pPr>
            <a:r>
              <a:rPr lang="pt-BR" sz="1600" b="1" i="0" u="none" strike="noStrike" cap="none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Analista Sênior</a:t>
            </a:r>
            <a:endParaRPr sz="1600" b="1" i="0" u="none" strike="noStrike" cap="none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4" name="Google Shape;434;p6"/>
          <p:cNvSpPr/>
          <p:nvPr/>
        </p:nvSpPr>
        <p:spPr>
          <a:xfrm>
            <a:off x="3559325" y="2476879"/>
            <a:ext cx="3123900" cy="666900"/>
          </a:xfrm>
          <a:prstGeom prst="rect">
            <a:avLst/>
          </a:prstGeom>
          <a:solidFill>
            <a:srgbClr val="7C9D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Equipe Técnica=Facicilitadores facilitadores </a:t>
            </a:r>
            <a:endParaRPr sz="18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5" name="Google Shape;435;p6"/>
          <p:cNvSpPr/>
          <p:nvPr/>
        </p:nvSpPr>
        <p:spPr>
          <a:xfrm>
            <a:off x="6982692" y="2592811"/>
            <a:ext cx="3063046" cy="455356"/>
          </a:xfrm>
          <a:prstGeom prst="rect">
            <a:avLst/>
          </a:prstGeom>
          <a:solidFill>
            <a:srgbClr val="92D050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b="1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Contratações temporárias </a:t>
            </a:r>
            <a:endParaRPr sz="1600" b="1" i="0" u="none" strike="noStrike" cap="none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6" name="Google Shape;436;p6"/>
          <p:cNvSpPr/>
          <p:nvPr/>
        </p:nvSpPr>
        <p:spPr>
          <a:xfrm>
            <a:off x="462057" y="3489465"/>
            <a:ext cx="2345859" cy="458052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Janecleide Matos de Lima</a:t>
            </a:r>
            <a:r>
              <a:rPr lang="pt-BR" sz="1000" b="0" i="0" u="none" strike="noStrike" cap="none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000" b="0" i="0" u="none" strike="noStrike" cap="none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7" name="Google Shape;437;p6"/>
          <p:cNvSpPr/>
          <p:nvPr/>
        </p:nvSpPr>
        <p:spPr>
          <a:xfrm>
            <a:off x="3559333" y="3718491"/>
            <a:ext cx="3123789" cy="306185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Mônica Rodrigues Teixeira </a:t>
            </a:r>
            <a:endParaRPr sz="16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8" name="Google Shape;438;p6"/>
          <p:cNvSpPr/>
          <p:nvPr/>
        </p:nvSpPr>
        <p:spPr>
          <a:xfrm>
            <a:off x="3534436" y="1794806"/>
            <a:ext cx="3151371" cy="410499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João Batista Begnam</a:t>
            </a:r>
            <a:r>
              <a:rPr lang="pt-BR" sz="200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i</a:t>
            </a:r>
            <a:endParaRPr sz="100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9" name="Google Shape;439;p6"/>
          <p:cNvSpPr/>
          <p:nvPr/>
        </p:nvSpPr>
        <p:spPr>
          <a:xfrm>
            <a:off x="3559334" y="3154404"/>
            <a:ext cx="3126474" cy="345082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Idalino Firmino dos santos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0" name="Google Shape;440;p6"/>
          <p:cNvSpPr/>
          <p:nvPr/>
        </p:nvSpPr>
        <p:spPr>
          <a:xfrm>
            <a:off x="3586477" y="4289175"/>
            <a:ext cx="3096645" cy="280329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Ricardo Ferreira Vital</a:t>
            </a:r>
            <a:endParaRPr sz="160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1" name="Google Shape;441;p6"/>
          <p:cNvSpPr/>
          <p:nvPr/>
        </p:nvSpPr>
        <p:spPr>
          <a:xfrm>
            <a:off x="3586477" y="5508764"/>
            <a:ext cx="3467553" cy="3207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Wanderson da Costa Santos  </a:t>
            </a:r>
            <a:endParaRPr sz="16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442" name="Google Shape;442;p6"/>
          <p:cNvGrpSpPr/>
          <p:nvPr/>
        </p:nvGrpSpPr>
        <p:grpSpPr>
          <a:xfrm>
            <a:off x="9672361" y="4400488"/>
            <a:ext cx="2156642" cy="1496960"/>
            <a:chOff x="-84041" y="5301208"/>
            <a:chExt cx="2156642" cy="1496960"/>
          </a:xfrm>
        </p:grpSpPr>
        <p:sp>
          <p:nvSpPr>
            <p:cNvPr id="443" name="Google Shape;443;p6"/>
            <p:cNvSpPr/>
            <p:nvPr/>
          </p:nvSpPr>
          <p:spPr>
            <a:xfrm>
              <a:off x="-84041" y="5794395"/>
              <a:ext cx="138866" cy="144016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6"/>
            <p:cNvSpPr txBox="1"/>
            <p:nvPr/>
          </p:nvSpPr>
          <p:spPr>
            <a:xfrm flipH="1">
              <a:off x="268546" y="5744018"/>
              <a:ext cx="1315733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Administração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6"/>
            <p:cNvSpPr/>
            <p:nvPr/>
          </p:nvSpPr>
          <p:spPr>
            <a:xfrm>
              <a:off x="-84041" y="6163903"/>
              <a:ext cx="145374" cy="164281"/>
            </a:xfrm>
            <a:prstGeom prst="ellipse">
              <a:avLst/>
            </a:prstGeom>
            <a:solidFill>
              <a:srgbClr val="003FF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6"/>
            <p:cNvSpPr/>
            <p:nvPr/>
          </p:nvSpPr>
          <p:spPr>
            <a:xfrm>
              <a:off x="130766" y="6233266"/>
              <a:ext cx="138866" cy="144016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6"/>
            <p:cNvSpPr txBox="1"/>
            <p:nvPr/>
          </p:nvSpPr>
          <p:spPr>
            <a:xfrm flipH="1">
              <a:off x="268547" y="6169533"/>
              <a:ext cx="1796339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Equipe Técnica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6"/>
            <p:cNvSpPr/>
            <p:nvPr/>
          </p:nvSpPr>
          <p:spPr>
            <a:xfrm>
              <a:off x="-84041" y="5364941"/>
              <a:ext cx="138866" cy="144016"/>
            </a:xfrm>
            <a:prstGeom prst="ellipse">
              <a:avLst/>
            </a:prstGeom>
            <a:solidFill>
              <a:srgbClr val="F272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6"/>
            <p:cNvSpPr txBox="1"/>
            <p:nvPr/>
          </p:nvSpPr>
          <p:spPr>
            <a:xfrm flipH="1">
              <a:off x="260343" y="5301208"/>
              <a:ext cx="1796339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pt-BR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Gerência = Coordenador 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6"/>
            <p:cNvSpPr/>
            <p:nvPr/>
          </p:nvSpPr>
          <p:spPr>
            <a:xfrm>
              <a:off x="137396" y="6425818"/>
              <a:ext cx="138866" cy="144016"/>
            </a:xfrm>
            <a:prstGeom prst="ellipse">
              <a:avLst/>
            </a:prstGeom>
            <a:solidFill>
              <a:srgbClr val="FDEEE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6"/>
            <p:cNvSpPr txBox="1"/>
            <p:nvPr/>
          </p:nvSpPr>
          <p:spPr>
            <a:xfrm flipH="1">
              <a:off x="276262" y="6536558"/>
              <a:ext cx="1796339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Contratações temporárias </a:t>
              </a:r>
              <a:endParaRPr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3" name="Google Shape;453;p6"/>
          <p:cNvSpPr/>
          <p:nvPr/>
        </p:nvSpPr>
        <p:spPr>
          <a:xfrm>
            <a:off x="3574248" y="4941958"/>
            <a:ext cx="3096645" cy="288329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Mateus </a:t>
            </a:r>
            <a:r>
              <a:rPr lang="pt-BR" sz="1600" dirty="0" err="1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Fornaciari</a:t>
            </a:r>
            <a:r>
              <a:rPr lang="pt-BR" sz="16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6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454" name="Google Shape;454;p6"/>
          <p:cNvCxnSpPr/>
          <p:nvPr/>
        </p:nvCxnSpPr>
        <p:spPr>
          <a:xfrm flipH="1">
            <a:off x="3245872" y="2323213"/>
            <a:ext cx="5010" cy="329627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55" name="Google Shape;455;p6"/>
          <p:cNvCxnSpPr/>
          <p:nvPr/>
        </p:nvCxnSpPr>
        <p:spPr>
          <a:xfrm>
            <a:off x="3218961" y="5635838"/>
            <a:ext cx="367516" cy="10489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56" name="Google Shape;456;p6"/>
          <p:cNvCxnSpPr>
            <a:endCxn id="453" idx="1"/>
          </p:cNvCxnSpPr>
          <p:nvPr/>
        </p:nvCxnSpPr>
        <p:spPr>
          <a:xfrm>
            <a:off x="3250848" y="5086122"/>
            <a:ext cx="3234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57" name="Google Shape;457;p6"/>
          <p:cNvCxnSpPr/>
          <p:nvPr/>
        </p:nvCxnSpPr>
        <p:spPr>
          <a:xfrm>
            <a:off x="3234805" y="3871583"/>
            <a:ext cx="340605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58" name="Google Shape;458;p6"/>
          <p:cNvCxnSpPr>
            <a:endCxn id="439" idx="1"/>
          </p:cNvCxnSpPr>
          <p:nvPr/>
        </p:nvCxnSpPr>
        <p:spPr>
          <a:xfrm>
            <a:off x="3250934" y="3326945"/>
            <a:ext cx="3084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59" name="Google Shape;459;p6"/>
          <p:cNvCxnSpPr>
            <a:endCxn id="440" idx="1"/>
          </p:cNvCxnSpPr>
          <p:nvPr/>
        </p:nvCxnSpPr>
        <p:spPr>
          <a:xfrm>
            <a:off x="3250777" y="4429339"/>
            <a:ext cx="3357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0" name="Google Shape;460;p6"/>
          <p:cNvCxnSpPr/>
          <p:nvPr/>
        </p:nvCxnSpPr>
        <p:spPr>
          <a:xfrm>
            <a:off x="10371075" y="2357977"/>
            <a:ext cx="0" cy="1091123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1" name="Google Shape;461;p6"/>
          <p:cNvCxnSpPr>
            <a:stCxn id="435" idx="3"/>
          </p:cNvCxnSpPr>
          <p:nvPr/>
        </p:nvCxnSpPr>
        <p:spPr>
          <a:xfrm>
            <a:off x="10045738" y="2820489"/>
            <a:ext cx="3075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2" name="Google Shape;462;p6"/>
          <p:cNvCxnSpPr/>
          <p:nvPr/>
        </p:nvCxnSpPr>
        <p:spPr>
          <a:xfrm>
            <a:off x="3250934" y="6148986"/>
            <a:ext cx="340364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3" name="Google Shape;463;p6"/>
          <p:cNvCxnSpPr>
            <a:stCxn id="432" idx="2"/>
            <a:endCxn id="438" idx="0"/>
          </p:cNvCxnSpPr>
          <p:nvPr/>
        </p:nvCxnSpPr>
        <p:spPr>
          <a:xfrm>
            <a:off x="5108779" y="1626917"/>
            <a:ext cx="1200" cy="1680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4" name="Google Shape;464;p6"/>
          <p:cNvCxnSpPr>
            <a:stCxn id="438" idx="2"/>
          </p:cNvCxnSpPr>
          <p:nvPr/>
        </p:nvCxnSpPr>
        <p:spPr>
          <a:xfrm>
            <a:off x="5110121" y="2205305"/>
            <a:ext cx="5400" cy="1662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5" name="Google Shape;465;p6"/>
          <p:cNvCxnSpPr/>
          <p:nvPr/>
        </p:nvCxnSpPr>
        <p:spPr>
          <a:xfrm>
            <a:off x="178130" y="2323213"/>
            <a:ext cx="10200904" cy="34764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6" name="Google Shape;466;p6"/>
          <p:cNvCxnSpPr/>
          <p:nvPr/>
        </p:nvCxnSpPr>
        <p:spPr>
          <a:xfrm>
            <a:off x="178130" y="2323213"/>
            <a:ext cx="0" cy="1367324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7" name="Google Shape;467;p6"/>
          <p:cNvCxnSpPr>
            <a:stCxn id="433" idx="1"/>
          </p:cNvCxnSpPr>
          <p:nvPr/>
        </p:nvCxnSpPr>
        <p:spPr>
          <a:xfrm rot="10800000">
            <a:off x="178244" y="2769969"/>
            <a:ext cx="4341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68" name="Google Shape;468;p6"/>
          <p:cNvCxnSpPr>
            <a:stCxn id="436" idx="1"/>
          </p:cNvCxnSpPr>
          <p:nvPr/>
        </p:nvCxnSpPr>
        <p:spPr>
          <a:xfrm rot="10800000">
            <a:off x="178257" y="3718491"/>
            <a:ext cx="283800" cy="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469" name="Google Shape;469;p6"/>
          <p:cNvSpPr/>
          <p:nvPr/>
        </p:nvSpPr>
        <p:spPr>
          <a:xfrm>
            <a:off x="9675047" y="5707415"/>
            <a:ext cx="145374" cy="164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70" name="Google Shape;470;p6"/>
          <p:cNvCxnSpPr/>
          <p:nvPr/>
        </p:nvCxnSpPr>
        <p:spPr>
          <a:xfrm>
            <a:off x="3234805" y="5597106"/>
            <a:ext cx="16129" cy="554312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72" name="Google Shape;472;p6"/>
          <p:cNvCxnSpPr/>
          <p:nvPr/>
        </p:nvCxnSpPr>
        <p:spPr>
          <a:xfrm>
            <a:off x="10045738" y="3449100"/>
            <a:ext cx="333299" cy="1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473" name="Google Shape;473;p6"/>
          <p:cNvSpPr/>
          <p:nvPr/>
        </p:nvSpPr>
        <p:spPr>
          <a:xfrm>
            <a:off x="6982692" y="3288713"/>
            <a:ext cx="3117007" cy="320775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Contabilidade José Santos</a:t>
            </a:r>
            <a:endParaRPr sz="16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4" name="Google Shape;474;p6"/>
          <p:cNvSpPr txBox="1"/>
          <p:nvPr/>
        </p:nvSpPr>
        <p:spPr>
          <a:xfrm flipH="1">
            <a:off x="3559334" y="6046725"/>
            <a:ext cx="3268316" cy="4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latin typeface="Verdana"/>
                <a:ea typeface="Verdana"/>
                <a:cs typeface="Verdana"/>
                <a:sym typeface="Verdana"/>
              </a:rPr>
              <a:t>Beatriz Silva Peçanha</a:t>
            </a:r>
            <a:endParaRPr sz="16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6"/>
          <p:cNvSpPr txBox="1"/>
          <p:nvPr/>
        </p:nvSpPr>
        <p:spPr>
          <a:xfrm>
            <a:off x="6982692" y="3718467"/>
            <a:ext cx="3201516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Raimundo Nonato Pereira</a:t>
            </a:r>
            <a:endParaRPr dirty="0"/>
          </a:p>
        </p:txBody>
      </p:sp>
      <p:sp>
        <p:nvSpPr>
          <p:cNvPr id="2" name="Retângulo 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/>
              <a:t> </a:t>
            </a:r>
          </a:p>
        </p:txBody>
      </p:sp>
      <p:pic>
        <p:nvPicPr>
          <p:cNvPr id="46" name="Imagem 45"/>
          <p:cNvPicPr/>
          <p:nvPr/>
        </p:nvPicPr>
        <p:blipFill>
          <a:blip r:embed="rId3"/>
          <a:stretch>
            <a:fillRect/>
          </a:stretch>
        </p:blipFill>
        <p:spPr>
          <a:xfrm>
            <a:off x="8983563" y="6198696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66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"/>
          <p:cNvSpPr txBox="1"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pt-BR" sz="2400"/>
              <a:t>HISTOGRAMA</a:t>
            </a:r>
            <a:endParaRPr sz="2000"/>
          </a:p>
        </p:txBody>
      </p:sp>
      <p:graphicFrame>
        <p:nvGraphicFramePr>
          <p:cNvPr id="482" name="Google Shape;482;p7"/>
          <p:cNvGraphicFramePr/>
          <p:nvPr>
            <p:extLst>
              <p:ext uri="{D42A27DB-BD31-4B8C-83A1-F6EECF244321}">
                <p14:modId xmlns:p14="http://schemas.microsoft.com/office/powerpoint/2010/main" val="1183552486"/>
              </p:ext>
            </p:extLst>
          </p:nvPr>
        </p:nvGraphicFramePr>
        <p:xfrm>
          <a:off x="380010" y="1116283"/>
          <a:ext cx="10652150" cy="504547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81775"/>
                <a:gridCol w="2885300"/>
                <a:gridCol w="2885300"/>
                <a:gridCol w="4299775"/>
              </a:tblGrid>
              <a:tr h="43805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/>
                        <a:t>#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400" b="1"/>
                        <a:t>Área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400" b="1"/>
                        <a:t>Cargo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400" b="1"/>
                        <a:t>Nome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1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GERÊNCIA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Coordenador Sênior 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João Batista Begnami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2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ADMINISTRAÇÃO 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Analista Sênior 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Janecleide Lima de Matos 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7965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3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TÉCNICA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Facilitador 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Idalino Firmino dos Santos 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“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pt-BR" sz="1800" b="0">
                          <a:latin typeface="+mn-lt"/>
                        </a:rPr>
                        <a:t>Facilitadora 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Mônica Rodrigues Teixeira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“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pt-BR" sz="1800" b="0">
                          <a:latin typeface="+mn-lt"/>
                        </a:rPr>
                        <a:t>Facilitador  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Ricardo Ferreira Vital 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“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Facilitador MEI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Mateus </a:t>
                      </a:r>
                      <a:r>
                        <a:rPr lang="pt-BR" sz="1800" b="0" dirty="0" err="1">
                          <a:latin typeface="+mn-lt"/>
                        </a:rPr>
                        <a:t>Fornaciari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“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Facilitador MEI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Wanderson da Costa Santos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1383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“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>
                          <a:latin typeface="+mn-lt"/>
                        </a:rPr>
                        <a:t>Jovem aprendiz 1</a:t>
                      </a: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Beatriz Silva Peçanha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7168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4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Contratação Temporária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Contador</a:t>
                      </a: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pt-BR" sz="1800" b="0" dirty="0">
                          <a:latin typeface="+mn-lt"/>
                        </a:rPr>
                        <a:t>Contabilidade José Santos </a:t>
                      </a:r>
                      <a:r>
                        <a:rPr lang="pt-BR" sz="1800" b="0" dirty="0" err="1">
                          <a:latin typeface="+mn-lt"/>
                        </a:rPr>
                        <a:t>Ltda</a:t>
                      </a:r>
                      <a:endParaRPr sz="1800" b="0" dirty="0">
                        <a:latin typeface="+mn-lt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1327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pt-BR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Designer</a:t>
                      </a:r>
                      <a:endParaRPr lang="pt-BR" sz="1800" b="0" dirty="0" smtClean="0">
                        <a:effectLst/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  <a:tabLst/>
                        <a:defRPr/>
                      </a:pPr>
                      <a:r>
                        <a:rPr lang="pt-BR" sz="1800" b="0" dirty="0" smtClean="0">
                          <a:latin typeface="+mn-lt"/>
                        </a:rPr>
                        <a:t>Raimundo Nonato Pereira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endParaRPr sz="1800" b="0" dirty="0">
                        <a:latin typeface="+mn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4" name="Imagem 3"/>
          <p:cNvPicPr/>
          <p:nvPr/>
        </p:nvPicPr>
        <p:blipFill>
          <a:blip r:embed="rId3"/>
          <a:stretch>
            <a:fillRect/>
          </a:stretch>
        </p:blipFill>
        <p:spPr>
          <a:xfrm>
            <a:off x="8983563" y="6198696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159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xmlns="" id="{C7867F82-EB89-4C12-AACF-082EC5657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</p:spPr>
        <p:txBody>
          <a:bodyPr>
            <a:noAutofit/>
          </a:bodyPr>
          <a:lstStyle/>
          <a:p>
            <a:r>
              <a:rPr lang="pt-BR" sz="2400" dirty="0"/>
              <a:t>SUMÁRIO</a:t>
            </a:r>
            <a:endParaRPr lang="pt-BR" sz="2000" dirty="0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xmlns="" id="{0B7440CE-B52B-45DE-9486-8BA7B2FC3E07}"/>
              </a:ext>
            </a:extLst>
          </p:cNvPr>
          <p:cNvGrpSpPr/>
          <p:nvPr/>
        </p:nvGrpSpPr>
        <p:grpSpPr>
          <a:xfrm>
            <a:off x="910433" y="1497100"/>
            <a:ext cx="645100" cy="693420"/>
            <a:chOff x="6510080" y="3299460"/>
            <a:chExt cx="645100" cy="693420"/>
          </a:xfrm>
        </p:grpSpPr>
        <p:sp>
          <p:nvSpPr>
            <p:cNvPr id="12" name="Triângulo Retângulo 11">
              <a:extLst>
                <a:ext uri="{FF2B5EF4-FFF2-40B4-BE49-F238E27FC236}">
                  <a16:creationId xmlns:a16="http://schemas.microsoft.com/office/drawing/2014/main" xmlns="" id="{124E9106-8049-4FC9-A276-BCBEE8796954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xmlns="" id="{D058756F-0988-4080-B49B-D53FBFFF5906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xmlns="" id="{6BA58B0F-5E43-4DF5-BEAA-8E71C91D6389}"/>
              </a:ext>
            </a:extLst>
          </p:cNvPr>
          <p:cNvGrpSpPr/>
          <p:nvPr/>
        </p:nvGrpSpPr>
        <p:grpSpPr>
          <a:xfrm>
            <a:off x="903924" y="2242401"/>
            <a:ext cx="645100" cy="693420"/>
            <a:chOff x="6510080" y="3299460"/>
            <a:chExt cx="645100" cy="693420"/>
          </a:xfrm>
        </p:grpSpPr>
        <p:sp>
          <p:nvSpPr>
            <p:cNvPr id="15" name="Triângulo Retângulo 14">
              <a:extLst>
                <a:ext uri="{FF2B5EF4-FFF2-40B4-BE49-F238E27FC236}">
                  <a16:creationId xmlns:a16="http://schemas.microsoft.com/office/drawing/2014/main" xmlns="" id="{E046F873-311A-4190-A462-A402BF7AAEAB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xmlns="" id="{6789CBB1-6C57-4B2A-AD63-26C59AABC93B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xmlns="" id="{0568C295-8291-4A11-9B36-5E5ACEA1D37E}"/>
              </a:ext>
            </a:extLst>
          </p:cNvPr>
          <p:cNvGrpSpPr/>
          <p:nvPr/>
        </p:nvGrpSpPr>
        <p:grpSpPr>
          <a:xfrm>
            <a:off x="903924" y="2986123"/>
            <a:ext cx="645100" cy="693420"/>
            <a:chOff x="6510080" y="3299460"/>
            <a:chExt cx="645100" cy="693420"/>
          </a:xfrm>
        </p:grpSpPr>
        <p:sp>
          <p:nvSpPr>
            <p:cNvPr id="18" name="Triângulo Retângulo 17">
              <a:extLst>
                <a:ext uri="{FF2B5EF4-FFF2-40B4-BE49-F238E27FC236}">
                  <a16:creationId xmlns:a16="http://schemas.microsoft.com/office/drawing/2014/main" xmlns="" id="{E779FF8E-71FD-4F10-8C8D-24683564697D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xmlns="" id="{A7B797B2-5541-45FE-8309-E33893DDFDE3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xmlns="" id="{63F75BEF-DB34-4C4A-BC16-F35C67872F6A}"/>
              </a:ext>
            </a:extLst>
          </p:cNvPr>
          <p:cNvGrpSpPr/>
          <p:nvPr/>
        </p:nvGrpSpPr>
        <p:grpSpPr>
          <a:xfrm>
            <a:off x="903924" y="3719481"/>
            <a:ext cx="645100" cy="693420"/>
            <a:chOff x="6510080" y="3299460"/>
            <a:chExt cx="645100" cy="693420"/>
          </a:xfrm>
        </p:grpSpPr>
        <p:sp>
          <p:nvSpPr>
            <p:cNvPr id="21" name="Triângulo Retângulo 20">
              <a:extLst>
                <a:ext uri="{FF2B5EF4-FFF2-40B4-BE49-F238E27FC236}">
                  <a16:creationId xmlns:a16="http://schemas.microsoft.com/office/drawing/2014/main" xmlns="" id="{9DD76688-620C-4DA5-8167-85670FEF7AB5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xmlns="" id="{197C2117-E00B-4A98-9345-FE45F77EC114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7" name="Retângulo 46">
            <a:extLst>
              <a:ext uri="{FF2B5EF4-FFF2-40B4-BE49-F238E27FC236}">
                <a16:creationId xmlns:a16="http://schemas.microsoft.com/office/drawing/2014/main" xmlns="" id="{8F49B27F-C4C8-4961-A761-09F21E22CCB5}"/>
              </a:ext>
            </a:extLst>
          </p:cNvPr>
          <p:cNvSpPr/>
          <p:nvPr/>
        </p:nvSpPr>
        <p:spPr>
          <a:xfrm>
            <a:off x="1647536" y="1436736"/>
            <a:ext cx="5133092" cy="357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Plano de Trabalho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Histograma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b="1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Cronograma de execução físico/financeiro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Estruturação da Mobilização</a:t>
            </a:r>
          </a:p>
          <a:p>
            <a:pPr marL="0" lvl="1">
              <a:lnSpc>
                <a:spcPct val="150000"/>
              </a:lnSpc>
              <a:spcAft>
                <a:spcPts val="2400"/>
              </a:spcAft>
            </a:pPr>
            <a:r>
              <a:rPr lang="pt-BR" sz="2000" dirty="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Fatos relevantes e Pontos de Atenção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xmlns="" id="{F5FFF63B-07CF-4FB6-A04A-A40BC86E734C}"/>
              </a:ext>
            </a:extLst>
          </p:cNvPr>
          <p:cNvGrpSpPr/>
          <p:nvPr/>
        </p:nvGrpSpPr>
        <p:grpSpPr>
          <a:xfrm>
            <a:off x="901578" y="4462722"/>
            <a:ext cx="645100" cy="693420"/>
            <a:chOff x="6510080" y="3299460"/>
            <a:chExt cx="645100" cy="693420"/>
          </a:xfrm>
        </p:grpSpPr>
        <p:sp>
          <p:nvSpPr>
            <p:cNvPr id="25" name="Triângulo Retângulo 24">
              <a:extLst>
                <a:ext uri="{FF2B5EF4-FFF2-40B4-BE49-F238E27FC236}">
                  <a16:creationId xmlns:a16="http://schemas.microsoft.com/office/drawing/2014/main" xmlns="" id="{9775AA88-736C-42DE-87F9-B6091D5C9D60}"/>
                </a:ext>
              </a:extLst>
            </p:cNvPr>
            <p:cNvSpPr/>
            <p:nvPr/>
          </p:nvSpPr>
          <p:spPr>
            <a:xfrm rot="10800000">
              <a:off x="6510080" y="3808086"/>
              <a:ext cx="206950" cy="18479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xmlns="" id="{0CB9EC56-C292-4786-9AC5-22AF99AE55B9}"/>
                </a:ext>
              </a:extLst>
            </p:cNvPr>
            <p:cNvSpPr txBox="1"/>
            <p:nvPr/>
          </p:nvSpPr>
          <p:spPr>
            <a:xfrm>
              <a:off x="6512924" y="3299460"/>
              <a:ext cx="642256" cy="5086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pt-BR" dirty="0">
                  <a:solidFill>
                    <a:srgbClr val="FBFC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</a:p>
          </p:txBody>
        </p:sp>
      </p:grpSp>
      <p:pic>
        <p:nvPicPr>
          <p:cNvPr id="23" name="Imagem 22"/>
          <p:cNvPicPr/>
          <p:nvPr/>
        </p:nvPicPr>
        <p:blipFill>
          <a:blip r:embed="rId3"/>
          <a:stretch>
            <a:fillRect/>
          </a:stretch>
        </p:blipFill>
        <p:spPr>
          <a:xfrm>
            <a:off x="8199792" y="6103695"/>
            <a:ext cx="2347595" cy="44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6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9"/>
          <p:cNvSpPr txBox="1">
            <a:spLocks noGrp="1"/>
          </p:cNvSpPr>
          <p:nvPr>
            <p:ph type="title"/>
          </p:nvPr>
        </p:nvSpPr>
        <p:spPr>
          <a:xfrm>
            <a:off x="0" y="117475"/>
            <a:ext cx="106553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pt-BR" sz="2400"/>
              <a:t>CRONOGRAMA DE EXECUÇÃO FÍSICO/FINANCEIRO</a:t>
            </a:r>
            <a:endParaRPr sz="2000"/>
          </a:p>
        </p:txBody>
      </p:sp>
      <p:graphicFrame>
        <p:nvGraphicFramePr>
          <p:cNvPr id="514" name="Google Shape;514;p9"/>
          <p:cNvGraphicFramePr/>
          <p:nvPr/>
        </p:nvGraphicFramePr>
        <p:xfrm>
          <a:off x="189132" y="1030251"/>
          <a:ext cx="10655275" cy="50902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36375"/>
                <a:gridCol w="2736650"/>
                <a:gridCol w="3460650"/>
                <a:gridCol w="2010800"/>
                <a:gridCol w="2010800"/>
              </a:tblGrid>
              <a:tr h="302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 dirty="0"/>
                        <a:t>#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Plano de Trabalho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Entrega (Macro Atividade)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Data Prevista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Valor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1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Mobilização da Instituição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Suspensa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dirty="0"/>
                        <a:t>18/04/2020</a:t>
                      </a:r>
                      <a:endParaRPr sz="2000" b="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dirty="0"/>
                        <a:t>857.844,49</a:t>
                      </a:r>
                      <a:endParaRPr sz="2000" b="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Articulação Institucional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30/09/2020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01/06/2020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22.389,00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3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Mapeamento/Diagnóstico Marco Zero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30/11/2020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01/09/2020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10.642,00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Mobilização e Seleção dos Jovens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28/02/2021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01/11/2020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14.403,00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5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Formação e Integração dos Jovens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01/07/2021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01/06/2021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90.895,00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Implementação dos Projetos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01/03/2022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01/03/2022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174.105,00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7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Desmobilização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18/04/2022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18/04/2022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/>
                        <a:t>18.390,00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02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8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TOTAL GERAL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2000" b="0"/>
                        <a:t>1.306.249,16</a:t>
                      </a:r>
                      <a:endParaRPr sz="2000" b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26472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6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Tema Verde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0000"/>
          </a:schemeClr>
        </a:solidFill>
        <a:ln>
          <a:noFill/>
        </a:ln>
        <a:effectLst/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FF0000"/>
          </a:solidFill>
          <a:tailEnd type="arrow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2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3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4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5_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B9BD01292D8446B10733247EA3A7AD" ma:contentTypeVersion="8" ma:contentTypeDescription="Crie um novo documento." ma:contentTypeScope="" ma:versionID="0916e967b3f02a5c308027b1d743a427">
  <xsd:schema xmlns:xsd="http://www.w3.org/2001/XMLSchema" xmlns:xs="http://www.w3.org/2001/XMLSchema" xmlns:p="http://schemas.microsoft.com/office/2006/metadata/properties" xmlns:ns2="d8a6fc90-e8a6-4fb1-a62d-b61e510ee3f6" targetNamespace="http://schemas.microsoft.com/office/2006/metadata/properties" ma:root="true" ma:fieldsID="1a565eb2102e54a4fd8db9dac31929f4" ns2:_="">
    <xsd:import namespace="d8a6fc90-e8a6-4fb1-a62d-b61e510ee3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a6fc90-e8a6-4fb1-a62d-b61e510ee3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3841E6E-F5B9-4400-A5A4-9A3220D6A8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777298-752B-4077-BD63-9B684C86F8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a6fc90-e8a6-4fb1-a62d-b61e510ee3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F23E88-5DB1-4996-B8EB-01971ECE12A8}">
  <ds:schemaRefs>
    <ds:schemaRef ds:uri="d8a6fc90-e8a6-4fb1-a62d-b61e510ee3f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12413</TotalTime>
  <Words>1497</Words>
  <Application>Microsoft Office PowerPoint</Application>
  <PresentationFormat>Personalizar</PresentationFormat>
  <Paragraphs>890</Paragraphs>
  <Slides>15</Slides>
  <Notes>14</Notes>
  <HiddenSlides>0</HiddenSlides>
  <MMClips>0</MMClips>
  <ScaleCrop>false</ScaleCrop>
  <HeadingPairs>
    <vt:vector size="6" baseType="variant">
      <vt:variant>
        <vt:lpstr>Tema</vt:lpstr>
      </vt:variant>
      <vt:variant>
        <vt:i4>10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6" baseType="lpstr">
      <vt:lpstr>Institucional</vt:lpstr>
      <vt:lpstr>1_Institucional</vt:lpstr>
      <vt:lpstr>2_Tema Verde</vt:lpstr>
      <vt:lpstr>2_Institucional</vt:lpstr>
      <vt:lpstr>12_Institucional</vt:lpstr>
      <vt:lpstr>3_Institucional</vt:lpstr>
      <vt:lpstr>4_Institucional</vt:lpstr>
      <vt:lpstr>Tema Laranja</vt:lpstr>
      <vt:lpstr>5_Institucional</vt:lpstr>
      <vt:lpstr>6_Institucional</vt:lpstr>
      <vt:lpstr>Slide do think-cell</vt:lpstr>
      <vt:lpstr>Apresentação do PowerPoint</vt:lpstr>
      <vt:lpstr>SUMÁRIO</vt:lpstr>
      <vt:lpstr>SUMÁRIO</vt:lpstr>
      <vt:lpstr>PLANO DE TRABALHOPrevisto Fim   </vt:lpstr>
      <vt:lpstr>SUMÁRIO</vt:lpstr>
      <vt:lpstr>HISTOGRAMA</vt:lpstr>
      <vt:lpstr>HISTOGRAMA</vt:lpstr>
      <vt:lpstr>SUMÁRIO</vt:lpstr>
      <vt:lpstr>CRONOGRAMA DE EXECUÇÃO FÍSICO/FINANCEIRO</vt:lpstr>
      <vt:lpstr>SUMÁRIO</vt:lpstr>
      <vt:lpstr>ESTRUTURAÇÃO DA MOBILIZAÇÃO | CONTRATAÇÃO DE FUNCIONÁRIOS</vt:lpstr>
      <vt:lpstr>SUMÁRIO</vt:lpstr>
      <vt:lpstr>FATOS  E PONTOS DE ATENÇÃO</vt:lpstr>
      <vt:lpstr>FATOS  E PONTOS DE ATENÇÃO</vt:lpstr>
      <vt:lpstr>FATOS RELEVANTES E PONTOS DE ATENÇÃO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Paulina Farnezi Duarte De Mattos</dc:creator>
  <cp:lastModifiedBy>cpu05</cp:lastModifiedBy>
  <cp:revision>751</cp:revision>
  <cp:lastPrinted>2018-03-12T11:08:22Z</cp:lastPrinted>
  <dcterms:created xsi:type="dcterms:W3CDTF">2018-03-09T13:42:13Z</dcterms:created>
  <dcterms:modified xsi:type="dcterms:W3CDTF">2020-12-09T20:45:26Z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0x01010037B9BD01292D8446B10733247EA3A7AD</vt:lpwstr>
  </property>
</Properties>
</file>