
<file path=[Content_Types].xml><?xml version="1.0" encoding="utf-8"?>
<Types xmlns="http://schemas.openxmlformats.org/package/2006/content-types">
  <Default Extension="jpg" ContentType="image/pn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media/image9.jpg" ContentType="image/jpeg"/>
  <Override PartName="/ppt/media/image10.jpg" ContentType="image/jpeg"/>
  <Override PartName="/ppt/media/image11.jpg" ContentType="image/jpe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4" r:id="rId2"/>
  </p:sldMasterIdLst>
  <p:sldIdLst>
    <p:sldId id="2475" r:id="rId3"/>
    <p:sldId id="2481" r:id="rId4"/>
    <p:sldId id="2484" r:id="rId5"/>
    <p:sldId id="2485" r:id="rId6"/>
    <p:sldId id="2486" r:id="rId7"/>
    <p:sldId id="2498" r:id="rId8"/>
    <p:sldId id="2478" r:id="rId9"/>
    <p:sldId id="2482" r:id="rId10"/>
    <p:sldId id="2500" r:id="rId11"/>
    <p:sldId id="2487" r:id="rId12"/>
    <p:sldId id="2488" r:id="rId13"/>
    <p:sldId id="2489" r:id="rId14"/>
    <p:sldId id="2490" r:id="rId15"/>
    <p:sldId id="2493" r:id="rId16"/>
    <p:sldId id="2492" r:id="rId17"/>
    <p:sldId id="2495" r:id="rId18"/>
    <p:sldId id="2494" r:id="rId19"/>
    <p:sldId id="2499" r:id="rId20"/>
    <p:sldId id="415" r:id="rId21"/>
    <p:sldId id="2483" r:id="rId22"/>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7" d="100"/>
          <a:sy n="67" d="100"/>
        </p:scale>
        <p:origin x="644"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91F17ED-706A-41EB-A211-6BC67EB949BF}"/>
              </a:ext>
            </a:extLst>
          </p:cNvPr>
          <p:cNvSpPr>
            <a:spLocks noGrp="1"/>
          </p:cNvSpPr>
          <p:nvPr>
            <p:ph type="ctrTitle"/>
          </p:nvPr>
        </p:nvSpPr>
        <p:spPr>
          <a:xfrm>
            <a:off x="1524000" y="1122363"/>
            <a:ext cx="9144000" cy="2387600"/>
          </a:xfrm>
        </p:spPr>
        <p:txBody>
          <a:bodyPr anchor="b"/>
          <a:lstStyle>
            <a:lvl1pPr algn="ctr">
              <a:defRPr sz="6000"/>
            </a:lvl1pPr>
          </a:lstStyle>
          <a:p>
            <a:r>
              <a:rPr lang="pt-BR"/>
              <a:t>Clique para editar o título Mestre</a:t>
            </a:r>
          </a:p>
        </p:txBody>
      </p:sp>
      <p:sp>
        <p:nvSpPr>
          <p:cNvPr id="3" name="Subtítulo 2">
            <a:extLst>
              <a:ext uri="{FF2B5EF4-FFF2-40B4-BE49-F238E27FC236}">
                <a16:creationId xmlns:a16="http://schemas.microsoft.com/office/drawing/2014/main" id="{239A2B30-E51B-4FFF-8715-22B1F2E05BF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p>
        </p:txBody>
      </p:sp>
      <p:sp>
        <p:nvSpPr>
          <p:cNvPr id="4" name="Espaço Reservado para Data 3">
            <a:extLst>
              <a:ext uri="{FF2B5EF4-FFF2-40B4-BE49-F238E27FC236}">
                <a16:creationId xmlns:a16="http://schemas.microsoft.com/office/drawing/2014/main" id="{5BBEEB33-2557-4C79-9CDE-44DE7B77A933}"/>
              </a:ext>
            </a:extLst>
          </p:cNvPr>
          <p:cNvSpPr>
            <a:spLocks noGrp="1"/>
          </p:cNvSpPr>
          <p:nvPr>
            <p:ph type="dt" sz="half" idx="10"/>
          </p:nvPr>
        </p:nvSpPr>
        <p:spPr/>
        <p:txBody>
          <a:bodyPr/>
          <a:lstStyle/>
          <a:p>
            <a:fld id="{5401683C-E465-44A2-A655-6925DFD58D98}" type="datetimeFigureOut">
              <a:rPr lang="pt-BR" smtClean="0"/>
              <a:t>10/09/2019</a:t>
            </a:fld>
            <a:endParaRPr lang="pt-BR"/>
          </a:p>
        </p:txBody>
      </p:sp>
      <p:sp>
        <p:nvSpPr>
          <p:cNvPr id="5" name="Espaço Reservado para Rodapé 4">
            <a:extLst>
              <a:ext uri="{FF2B5EF4-FFF2-40B4-BE49-F238E27FC236}">
                <a16:creationId xmlns:a16="http://schemas.microsoft.com/office/drawing/2014/main" id="{B1D20F68-E73C-4DD0-9DE9-07D78FF17DD2}"/>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E8FF5E50-7C33-4744-A57D-4A787E9DEF72}"/>
              </a:ext>
            </a:extLst>
          </p:cNvPr>
          <p:cNvSpPr>
            <a:spLocks noGrp="1"/>
          </p:cNvSpPr>
          <p:nvPr>
            <p:ph type="sldNum" sz="quarter" idx="12"/>
          </p:nvPr>
        </p:nvSpPr>
        <p:spPr/>
        <p:txBody>
          <a:bodyPr/>
          <a:lstStyle/>
          <a:p>
            <a:fld id="{E8A9F172-FE55-42A6-8819-E77EB406270B}" type="slidenum">
              <a:rPr lang="pt-BR" smtClean="0"/>
              <a:t>‹nº›</a:t>
            </a:fld>
            <a:endParaRPr lang="pt-BR"/>
          </a:p>
        </p:txBody>
      </p:sp>
    </p:spTree>
    <p:extLst>
      <p:ext uri="{BB962C8B-B14F-4D97-AF65-F5344CB8AC3E}">
        <p14:creationId xmlns:p14="http://schemas.microsoft.com/office/powerpoint/2010/main" val="12224058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7275FE4-151B-4454-91C0-EA6726447619}"/>
              </a:ext>
            </a:extLst>
          </p:cNvPr>
          <p:cNvSpPr>
            <a:spLocks noGrp="1"/>
          </p:cNvSpPr>
          <p:nvPr>
            <p:ph type="title"/>
          </p:nvPr>
        </p:nvSpPr>
        <p:spPr/>
        <p:txBody>
          <a:bodyPr/>
          <a:lstStyle/>
          <a:p>
            <a:r>
              <a:rPr lang="pt-BR"/>
              <a:t>Clique para editar o título Mestre</a:t>
            </a:r>
          </a:p>
        </p:txBody>
      </p:sp>
      <p:sp>
        <p:nvSpPr>
          <p:cNvPr id="3" name="Espaço Reservado para Texto Vertical 2">
            <a:extLst>
              <a:ext uri="{FF2B5EF4-FFF2-40B4-BE49-F238E27FC236}">
                <a16:creationId xmlns:a16="http://schemas.microsoft.com/office/drawing/2014/main" id="{0DDD2863-1393-43C3-81BA-39A100F85675}"/>
              </a:ext>
            </a:extLst>
          </p:cNvPr>
          <p:cNvSpPr>
            <a:spLocks noGrp="1"/>
          </p:cNvSpPr>
          <p:nvPr>
            <p:ph type="body" orient="vert" idx="1"/>
          </p:nvPr>
        </p:nvSpPr>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32072EC8-0B59-4742-A479-3584B3FEABE0}"/>
              </a:ext>
            </a:extLst>
          </p:cNvPr>
          <p:cNvSpPr>
            <a:spLocks noGrp="1"/>
          </p:cNvSpPr>
          <p:nvPr>
            <p:ph type="dt" sz="half" idx="10"/>
          </p:nvPr>
        </p:nvSpPr>
        <p:spPr/>
        <p:txBody>
          <a:bodyPr/>
          <a:lstStyle/>
          <a:p>
            <a:fld id="{5401683C-E465-44A2-A655-6925DFD58D98}" type="datetimeFigureOut">
              <a:rPr lang="pt-BR" smtClean="0"/>
              <a:t>10/09/2019</a:t>
            </a:fld>
            <a:endParaRPr lang="pt-BR"/>
          </a:p>
        </p:txBody>
      </p:sp>
      <p:sp>
        <p:nvSpPr>
          <p:cNvPr id="5" name="Espaço Reservado para Rodapé 4">
            <a:extLst>
              <a:ext uri="{FF2B5EF4-FFF2-40B4-BE49-F238E27FC236}">
                <a16:creationId xmlns:a16="http://schemas.microsoft.com/office/drawing/2014/main" id="{5CE196B5-9C6A-4BFB-B60A-D723537684B5}"/>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3A343D05-3F8E-4CF7-926E-57FF721607DA}"/>
              </a:ext>
            </a:extLst>
          </p:cNvPr>
          <p:cNvSpPr>
            <a:spLocks noGrp="1"/>
          </p:cNvSpPr>
          <p:nvPr>
            <p:ph type="sldNum" sz="quarter" idx="12"/>
          </p:nvPr>
        </p:nvSpPr>
        <p:spPr/>
        <p:txBody>
          <a:bodyPr/>
          <a:lstStyle/>
          <a:p>
            <a:fld id="{E8A9F172-FE55-42A6-8819-E77EB406270B}" type="slidenum">
              <a:rPr lang="pt-BR" smtClean="0"/>
              <a:t>‹nº›</a:t>
            </a:fld>
            <a:endParaRPr lang="pt-BR"/>
          </a:p>
        </p:txBody>
      </p:sp>
    </p:spTree>
    <p:extLst>
      <p:ext uri="{BB962C8B-B14F-4D97-AF65-F5344CB8AC3E}">
        <p14:creationId xmlns:p14="http://schemas.microsoft.com/office/powerpoint/2010/main" val="34523885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1DF136D6-339C-4647-9929-F3F9D74E1C0A}"/>
              </a:ext>
            </a:extLst>
          </p:cNvPr>
          <p:cNvSpPr>
            <a:spLocks noGrp="1"/>
          </p:cNvSpPr>
          <p:nvPr>
            <p:ph type="title" orient="vert"/>
          </p:nvPr>
        </p:nvSpPr>
        <p:spPr>
          <a:xfrm>
            <a:off x="8724900" y="365125"/>
            <a:ext cx="2628900" cy="5811838"/>
          </a:xfrm>
        </p:spPr>
        <p:txBody>
          <a:bodyPr vert="eaVert"/>
          <a:lstStyle/>
          <a:p>
            <a:r>
              <a:rPr lang="pt-BR"/>
              <a:t>Clique para editar o título Mestre</a:t>
            </a:r>
          </a:p>
        </p:txBody>
      </p:sp>
      <p:sp>
        <p:nvSpPr>
          <p:cNvPr id="3" name="Espaço Reservado para Texto Vertical 2">
            <a:extLst>
              <a:ext uri="{FF2B5EF4-FFF2-40B4-BE49-F238E27FC236}">
                <a16:creationId xmlns:a16="http://schemas.microsoft.com/office/drawing/2014/main" id="{3EF9CDE4-E5C0-45F9-89DE-CD150591CEE4}"/>
              </a:ext>
            </a:extLst>
          </p:cNvPr>
          <p:cNvSpPr>
            <a:spLocks noGrp="1"/>
          </p:cNvSpPr>
          <p:nvPr>
            <p:ph type="body" orient="vert" idx="1"/>
          </p:nvPr>
        </p:nvSpPr>
        <p:spPr>
          <a:xfrm>
            <a:off x="838200" y="365125"/>
            <a:ext cx="7734300" cy="5811838"/>
          </a:xfrm>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8BB17938-7A24-415A-9AF5-E80FD43723A9}"/>
              </a:ext>
            </a:extLst>
          </p:cNvPr>
          <p:cNvSpPr>
            <a:spLocks noGrp="1"/>
          </p:cNvSpPr>
          <p:nvPr>
            <p:ph type="dt" sz="half" idx="10"/>
          </p:nvPr>
        </p:nvSpPr>
        <p:spPr/>
        <p:txBody>
          <a:bodyPr/>
          <a:lstStyle/>
          <a:p>
            <a:fld id="{5401683C-E465-44A2-A655-6925DFD58D98}" type="datetimeFigureOut">
              <a:rPr lang="pt-BR" smtClean="0"/>
              <a:t>10/09/2019</a:t>
            </a:fld>
            <a:endParaRPr lang="pt-BR"/>
          </a:p>
        </p:txBody>
      </p:sp>
      <p:sp>
        <p:nvSpPr>
          <p:cNvPr id="5" name="Espaço Reservado para Rodapé 4">
            <a:extLst>
              <a:ext uri="{FF2B5EF4-FFF2-40B4-BE49-F238E27FC236}">
                <a16:creationId xmlns:a16="http://schemas.microsoft.com/office/drawing/2014/main" id="{6D139D62-E694-4D54-80A0-81534BE6FFF4}"/>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7CA9143E-EE19-4CD8-B349-1F619B418BF2}"/>
              </a:ext>
            </a:extLst>
          </p:cNvPr>
          <p:cNvSpPr>
            <a:spLocks noGrp="1"/>
          </p:cNvSpPr>
          <p:nvPr>
            <p:ph type="sldNum" sz="quarter" idx="12"/>
          </p:nvPr>
        </p:nvSpPr>
        <p:spPr/>
        <p:txBody>
          <a:bodyPr/>
          <a:lstStyle/>
          <a:p>
            <a:fld id="{E8A9F172-FE55-42A6-8819-E77EB406270B}" type="slidenum">
              <a:rPr lang="pt-BR" smtClean="0"/>
              <a:t>‹nº›</a:t>
            </a:fld>
            <a:endParaRPr lang="pt-BR"/>
          </a:p>
        </p:txBody>
      </p:sp>
    </p:spTree>
    <p:extLst>
      <p:ext uri="{BB962C8B-B14F-4D97-AF65-F5344CB8AC3E}">
        <p14:creationId xmlns:p14="http://schemas.microsoft.com/office/powerpoint/2010/main" val="7712608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Abertura de capítulo">
    <p:spTree>
      <p:nvGrpSpPr>
        <p:cNvPr id="1" name=""/>
        <p:cNvGrpSpPr/>
        <p:nvPr/>
      </p:nvGrpSpPr>
      <p:grpSpPr>
        <a:xfrm>
          <a:off x="0" y="0"/>
          <a:ext cx="0" cy="0"/>
          <a:chOff x="0" y="0"/>
          <a:chExt cx="0" cy="0"/>
        </a:xfrm>
      </p:grpSpPr>
      <p:pic>
        <p:nvPicPr>
          <p:cNvPr id="10" name="Picture 9" descr="abertura.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3473" y="35648"/>
            <a:ext cx="12181172" cy="6858000"/>
          </a:xfrm>
          <a:prstGeom prst="rect">
            <a:avLst/>
          </a:prstGeom>
        </p:spPr>
      </p:pic>
      <p:sp>
        <p:nvSpPr>
          <p:cNvPr id="5" name="Text Placeholder 4"/>
          <p:cNvSpPr>
            <a:spLocks noGrp="1"/>
          </p:cNvSpPr>
          <p:nvPr>
            <p:ph type="body" sz="quarter" idx="10" hasCustomPrompt="1"/>
          </p:nvPr>
        </p:nvSpPr>
        <p:spPr>
          <a:xfrm>
            <a:off x="394157" y="2352134"/>
            <a:ext cx="5969212" cy="1720851"/>
          </a:xfrm>
          <a:prstGeom prst="rect">
            <a:avLst/>
          </a:prstGeom>
        </p:spPr>
        <p:txBody>
          <a:bodyPr vert="horz" lIns="121899" tIns="60949" rIns="121899" bIns="60949" anchor="ctr"/>
          <a:lstStyle>
            <a:lvl1pPr marL="0" indent="0">
              <a:lnSpc>
                <a:spcPct val="125000"/>
              </a:lnSpc>
              <a:buNone/>
              <a:defRPr sz="4000" b="1" i="0">
                <a:solidFill>
                  <a:srgbClr val="2F3192"/>
                </a:solidFill>
                <a:latin typeface="Verdana"/>
                <a:cs typeface="Verdana"/>
              </a:defRPr>
            </a:lvl1pPr>
          </a:lstStyle>
          <a:p>
            <a:pPr lvl="0"/>
            <a:r>
              <a:rPr lang="en-US" dirty="0" err="1"/>
              <a:t>Título</a:t>
            </a:r>
            <a:r>
              <a:rPr lang="en-US" dirty="0"/>
              <a:t> Verdana</a:t>
            </a:r>
            <a:br>
              <a:rPr lang="en-US" dirty="0"/>
            </a:br>
            <a:r>
              <a:rPr lang="en-US" dirty="0"/>
              <a:t>Bold 40 </a:t>
            </a:r>
            <a:r>
              <a:rPr lang="en-US" dirty="0" err="1"/>
              <a:t>pt</a:t>
            </a:r>
            <a:endParaRPr lang="en-US" dirty="0"/>
          </a:p>
        </p:txBody>
      </p:sp>
      <p:sp>
        <p:nvSpPr>
          <p:cNvPr id="11" name="TextBox 10"/>
          <p:cNvSpPr txBox="1"/>
          <p:nvPr userDrawn="1"/>
        </p:nvSpPr>
        <p:spPr>
          <a:xfrm>
            <a:off x="375080" y="6148854"/>
            <a:ext cx="3718366" cy="266740"/>
          </a:xfrm>
          <a:prstGeom prst="rect">
            <a:avLst/>
          </a:prstGeom>
          <a:noFill/>
        </p:spPr>
        <p:txBody>
          <a:bodyPr wrap="square" lIns="121899" tIns="60949" rIns="121899" bIns="60949" rtlCol="0">
            <a:spAutoFit/>
          </a:bodyPr>
          <a:lstStyle/>
          <a:p>
            <a:fld id="{117C9F2A-0A98-6E45-BA58-B2CFC9981699}" type="slidenum">
              <a:rPr lang="en-US" sz="900" b="1" smtClean="0">
                <a:solidFill>
                  <a:schemeClr val="accent3"/>
                </a:solidFill>
                <a:latin typeface="Verdana"/>
                <a:cs typeface="Verdana"/>
              </a:rPr>
              <a:t>‹nº›</a:t>
            </a:fld>
            <a:r>
              <a:rPr lang="en-US" sz="900" dirty="0">
                <a:solidFill>
                  <a:srgbClr val="000000"/>
                </a:solidFill>
                <a:latin typeface="Verdana"/>
                <a:cs typeface="Verdana"/>
              </a:rPr>
              <a:t> | FUNDAÇÃO RENOVA | </a:t>
            </a:r>
            <a:r>
              <a:rPr lang="en-US" sz="900" b="1" i="0" dirty="0">
                <a:solidFill>
                  <a:schemeClr val="accent3"/>
                </a:solidFill>
                <a:latin typeface="Verdana"/>
                <a:cs typeface="Verdana"/>
              </a:rPr>
              <a:t>fundacaorenova.org</a:t>
            </a:r>
          </a:p>
        </p:txBody>
      </p:sp>
      <p:pic>
        <p:nvPicPr>
          <p:cNvPr id="6" name="Picture 5" descr="Pessoas.png">
            <a:extLst>
              <a:ext uri="{FF2B5EF4-FFF2-40B4-BE49-F238E27FC236}">
                <a16:creationId xmlns:a16="http://schemas.microsoft.com/office/drawing/2014/main" id="{0B096FE5-3850-455E-AC9A-96E6054A622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2290" y="740834"/>
            <a:ext cx="834380" cy="724173"/>
          </a:xfrm>
          <a:prstGeom prst="rect">
            <a:avLst/>
          </a:prstGeom>
        </p:spPr>
      </p:pic>
    </p:spTree>
    <p:extLst>
      <p:ext uri="{BB962C8B-B14F-4D97-AF65-F5344CB8AC3E}">
        <p14:creationId xmlns:p14="http://schemas.microsoft.com/office/powerpoint/2010/main" val="15835238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ítulo">
    <p:spTree>
      <p:nvGrpSpPr>
        <p:cNvPr id="1" name=""/>
        <p:cNvGrpSpPr/>
        <p:nvPr/>
      </p:nvGrpSpPr>
      <p:grpSpPr>
        <a:xfrm>
          <a:off x="0" y="0"/>
          <a:ext cx="0" cy="0"/>
          <a:chOff x="0" y="0"/>
          <a:chExt cx="0" cy="0"/>
        </a:xfrm>
      </p:grpSpPr>
      <p:sp>
        <p:nvSpPr>
          <p:cNvPr id="4" name="TextBox 3"/>
          <p:cNvSpPr txBox="1"/>
          <p:nvPr userDrawn="1"/>
        </p:nvSpPr>
        <p:spPr>
          <a:xfrm>
            <a:off x="287973" y="6453651"/>
            <a:ext cx="3718366" cy="266740"/>
          </a:xfrm>
          <a:prstGeom prst="rect">
            <a:avLst/>
          </a:prstGeom>
          <a:noFill/>
        </p:spPr>
        <p:txBody>
          <a:bodyPr wrap="square" lIns="121899" tIns="60949" rIns="121899" bIns="60949" rtlCol="0">
            <a:spAutoFit/>
          </a:bodyPr>
          <a:lstStyle/>
          <a:p>
            <a:fld id="{117C9F2A-0A98-6E45-BA58-B2CFC9981699}" type="slidenum">
              <a:rPr lang="en-US" sz="900" b="1" smtClean="0">
                <a:solidFill>
                  <a:schemeClr val="accent3"/>
                </a:solidFill>
                <a:latin typeface="Verdana"/>
                <a:cs typeface="Verdana"/>
              </a:rPr>
              <a:t>‹nº›</a:t>
            </a:fld>
            <a:r>
              <a:rPr lang="en-US" sz="900" dirty="0">
                <a:solidFill>
                  <a:srgbClr val="000000"/>
                </a:solidFill>
                <a:latin typeface="Verdana"/>
                <a:cs typeface="Verdana"/>
              </a:rPr>
              <a:t> | FUNDAÇÃO RENOVA | </a:t>
            </a:r>
            <a:r>
              <a:rPr lang="en-US" sz="900" b="1" i="0" dirty="0">
                <a:solidFill>
                  <a:schemeClr val="accent3"/>
                </a:solidFill>
                <a:latin typeface="Verdana"/>
                <a:cs typeface="Verdana"/>
              </a:rPr>
              <a:t>fundacaorenova.org</a:t>
            </a:r>
          </a:p>
        </p:txBody>
      </p:sp>
      <p:sp>
        <p:nvSpPr>
          <p:cNvPr id="5" name="bg-título">
            <a:extLst>
              <a:ext uri="{FF2B5EF4-FFF2-40B4-BE49-F238E27FC236}">
                <a16:creationId xmlns:a16="http://schemas.microsoft.com/office/drawing/2014/main" id="{28A46D3D-2BF2-4A73-B0E8-839961E33994}"/>
              </a:ext>
            </a:extLst>
          </p:cNvPr>
          <p:cNvSpPr/>
          <p:nvPr userDrawn="1"/>
        </p:nvSpPr>
        <p:spPr>
          <a:xfrm>
            <a:off x="0" y="1"/>
            <a:ext cx="11188436" cy="900000"/>
          </a:xfrm>
          <a:prstGeom prst="rect">
            <a:avLst/>
          </a:prstGeom>
          <a:solidFill>
            <a:srgbClr val="204D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761043"/>
            <a:endParaRPr lang="pt-BR" sz="2600">
              <a:solidFill>
                <a:prstClr val="white"/>
              </a:solidFill>
            </a:endParaRPr>
          </a:p>
        </p:txBody>
      </p:sp>
      <p:cxnSp>
        <p:nvCxnSpPr>
          <p:cNvPr id="6" name="linha-título">
            <a:extLst>
              <a:ext uri="{FF2B5EF4-FFF2-40B4-BE49-F238E27FC236}">
                <a16:creationId xmlns:a16="http://schemas.microsoft.com/office/drawing/2014/main" id="{7E8507CB-C818-47FB-8FEC-0A8BB7595F77}"/>
              </a:ext>
            </a:extLst>
          </p:cNvPr>
          <p:cNvCxnSpPr>
            <a:cxnSpLocks/>
          </p:cNvCxnSpPr>
          <p:nvPr userDrawn="1"/>
        </p:nvCxnSpPr>
        <p:spPr>
          <a:xfrm>
            <a:off x="-14519" y="906113"/>
            <a:ext cx="11054879" cy="0"/>
          </a:xfrm>
          <a:prstGeom prst="line">
            <a:avLst/>
          </a:prstGeom>
          <a:ln w="19050">
            <a:solidFill>
              <a:srgbClr val="FE8401"/>
            </a:solidFill>
          </a:ln>
        </p:spPr>
        <p:style>
          <a:lnRef idx="1">
            <a:schemeClr val="accent1"/>
          </a:lnRef>
          <a:fillRef idx="0">
            <a:schemeClr val="accent1"/>
          </a:fillRef>
          <a:effectRef idx="0">
            <a:schemeClr val="accent1"/>
          </a:effectRef>
          <a:fontRef idx="minor">
            <a:schemeClr val="tx1"/>
          </a:fontRef>
        </p:style>
      </p:cxnSp>
      <p:sp>
        <p:nvSpPr>
          <p:cNvPr id="7" name="Título 1">
            <a:extLst>
              <a:ext uri="{FF2B5EF4-FFF2-40B4-BE49-F238E27FC236}">
                <a16:creationId xmlns:a16="http://schemas.microsoft.com/office/drawing/2014/main" id="{961819F8-FF5C-45AD-BBA4-290BB2BCE71D}"/>
              </a:ext>
            </a:extLst>
          </p:cNvPr>
          <p:cNvSpPr>
            <a:spLocks noGrp="1"/>
          </p:cNvSpPr>
          <p:nvPr>
            <p:ph type="title"/>
          </p:nvPr>
        </p:nvSpPr>
        <p:spPr>
          <a:xfrm>
            <a:off x="183488" y="116922"/>
            <a:ext cx="10656260" cy="666850"/>
          </a:xfrm>
          <a:prstGeom prst="rect">
            <a:avLst/>
          </a:prstGeom>
        </p:spPr>
        <p:txBody>
          <a:bodyPr>
            <a:normAutofit/>
          </a:bodyPr>
          <a:lstStyle>
            <a:lvl1pPr algn="l">
              <a:defRPr sz="4044" b="1" i="0">
                <a:solidFill>
                  <a:schemeClr val="bg1"/>
                </a:solidFill>
                <a:latin typeface="Calibri" charset="0"/>
                <a:ea typeface="Calibri" charset="0"/>
                <a:cs typeface="Calibri" charset="0"/>
              </a:defRPr>
            </a:lvl1pPr>
          </a:lstStyle>
          <a:p>
            <a:r>
              <a:rPr lang="pt-BR" dirty="0"/>
              <a:t>Clique para editar estilo do título mestre</a:t>
            </a:r>
          </a:p>
        </p:txBody>
      </p:sp>
      <p:sp>
        <p:nvSpPr>
          <p:cNvPr id="8" name="bg-logo-clientes">
            <a:extLst>
              <a:ext uri="{FF2B5EF4-FFF2-40B4-BE49-F238E27FC236}">
                <a16:creationId xmlns:a16="http://schemas.microsoft.com/office/drawing/2014/main" id="{AA3CFD23-2529-4D9A-9B75-4B0A582C635C}"/>
              </a:ext>
            </a:extLst>
          </p:cNvPr>
          <p:cNvSpPr/>
          <p:nvPr userDrawn="1"/>
        </p:nvSpPr>
        <p:spPr>
          <a:xfrm>
            <a:off x="10839748" y="1"/>
            <a:ext cx="1352251" cy="936000"/>
          </a:xfrm>
          <a:custGeom>
            <a:avLst/>
            <a:gdLst>
              <a:gd name="connsiteX0" fmla="*/ 0 w 2860837"/>
              <a:gd name="connsiteY0" fmla="*/ 0 h 835256"/>
              <a:gd name="connsiteX1" fmla="*/ 2860837 w 2860837"/>
              <a:gd name="connsiteY1" fmla="*/ 0 h 835256"/>
              <a:gd name="connsiteX2" fmla="*/ 2860837 w 2860837"/>
              <a:gd name="connsiteY2" fmla="*/ 835256 h 835256"/>
              <a:gd name="connsiteX3" fmla="*/ 0 w 2860837"/>
              <a:gd name="connsiteY3" fmla="*/ 835256 h 835256"/>
              <a:gd name="connsiteX4" fmla="*/ 0 w 2860837"/>
              <a:gd name="connsiteY4" fmla="*/ 0 h 835256"/>
              <a:gd name="connsiteX0" fmla="*/ 0 w 3315009"/>
              <a:gd name="connsiteY0" fmla="*/ 0 h 835256"/>
              <a:gd name="connsiteX1" fmla="*/ 3315009 w 3315009"/>
              <a:gd name="connsiteY1" fmla="*/ 0 h 835256"/>
              <a:gd name="connsiteX2" fmla="*/ 3315009 w 3315009"/>
              <a:gd name="connsiteY2" fmla="*/ 835256 h 835256"/>
              <a:gd name="connsiteX3" fmla="*/ 454172 w 3315009"/>
              <a:gd name="connsiteY3" fmla="*/ 835256 h 835256"/>
              <a:gd name="connsiteX4" fmla="*/ 0 w 3315009"/>
              <a:gd name="connsiteY4" fmla="*/ 0 h 835256"/>
              <a:gd name="connsiteX0" fmla="*/ 0 w 3315009"/>
              <a:gd name="connsiteY0" fmla="*/ 0 h 835256"/>
              <a:gd name="connsiteX1" fmla="*/ 3315009 w 3315009"/>
              <a:gd name="connsiteY1" fmla="*/ 0 h 835256"/>
              <a:gd name="connsiteX2" fmla="*/ 3315009 w 3315009"/>
              <a:gd name="connsiteY2" fmla="*/ 835256 h 835256"/>
              <a:gd name="connsiteX3" fmla="*/ 454172 w 3315009"/>
              <a:gd name="connsiteY3" fmla="*/ 835256 h 835256"/>
              <a:gd name="connsiteX4" fmla="*/ 0 w 3315009"/>
              <a:gd name="connsiteY4" fmla="*/ 0 h 835256"/>
              <a:gd name="connsiteX0" fmla="*/ 0 w 3315009"/>
              <a:gd name="connsiteY0" fmla="*/ 0 h 835256"/>
              <a:gd name="connsiteX1" fmla="*/ 3315009 w 3315009"/>
              <a:gd name="connsiteY1" fmla="*/ 0 h 835256"/>
              <a:gd name="connsiteX2" fmla="*/ 3315009 w 3315009"/>
              <a:gd name="connsiteY2" fmla="*/ 835256 h 835256"/>
              <a:gd name="connsiteX3" fmla="*/ 454172 w 3315009"/>
              <a:gd name="connsiteY3" fmla="*/ 835256 h 835256"/>
              <a:gd name="connsiteX4" fmla="*/ 0 w 3315009"/>
              <a:gd name="connsiteY4" fmla="*/ 0 h 835256"/>
              <a:gd name="connsiteX0" fmla="*/ 0 w 3315009"/>
              <a:gd name="connsiteY0" fmla="*/ 0 h 835256"/>
              <a:gd name="connsiteX1" fmla="*/ 3315009 w 3315009"/>
              <a:gd name="connsiteY1" fmla="*/ 0 h 835256"/>
              <a:gd name="connsiteX2" fmla="*/ 3315009 w 3315009"/>
              <a:gd name="connsiteY2" fmla="*/ 835256 h 835256"/>
              <a:gd name="connsiteX3" fmla="*/ 454172 w 3315009"/>
              <a:gd name="connsiteY3" fmla="*/ 835256 h 835256"/>
              <a:gd name="connsiteX4" fmla="*/ 0 w 3315009"/>
              <a:gd name="connsiteY4" fmla="*/ 0 h 835256"/>
              <a:gd name="connsiteX0" fmla="*/ 0 w 3339231"/>
              <a:gd name="connsiteY0" fmla="*/ 0 h 835256"/>
              <a:gd name="connsiteX1" fmla="*/ 3339231 w 3339231"/>
              <a:gd name="connsiteY1" fmla="*/ 0 h 835256"/>
              <a:gd name="connsiteX2" fmla="*/ 3339231 w 3339231"/>
              <a:gd name="connsiteY2" fmla="*/ 835256 h 835256"/>
              <a:gd name="connsiteX3" fmla="*/ 478394 w 3339231"/>
              <a:gd name="connsiteY3" fmla="*/ 835256 h 835256"/>
              <a:gd name="connsiteX4" fmla="*/ 0 w 3339231"/>
              <a:gd name="connsiteY4" fmla="*/ 0 h 835256"/>
              <a:gd name="connsiteX0" fmla="*/ 0 w 3327119"/>
              <a:gd name="connsiteY0" fmla="*/ 0 h 835256"/>
              <a:gd name="connsiteX1" fmla="*/ 3327119 w 3327119"/>
              <a:gd name="connsiteY1" fmla="*/ 0 h 835256"/>
              <a:gd name="connsiteX2" fmla="*/ 3327119 w 3327119"/>
              <a:gd name="connsiteY2" fmla="*/ 835256 h 835256"/>
              <a:gd name="connsiteX3" fmla="*/ 466282 w 3327119"/>
              <a:gd name="connsiteY3" fmla="*/ 835256 h 835256"/>
              <a:gd name="connsiteX4" fmla="*/ 0 w 3327119"/>
              <a:gd name="connsiteY4" fmla="*/ 0 h 835256"/>
              <a:gd name="connsiteX0" fmla="*/ 0 w 3327119"/>
              <a:gd name="connsiteY0" fmla="*/ 0 h 835256"/>
              <a:gd name="connsiteX1" fmla="*/ 3327119 w 3327119"/>
              <a:gd name="connsiteY1" fmla="*/ 0 h 835256"/>
              <a:gd name="connsiteX2" fmla="*/ 3327119 w 3327119"/>
              <a:gd name="connsiteY2" fmla="*/ 835256 h 835256"/>
              <a:gd name="connsiteX3" fmla="*/ 466282 w 3327119"/>
              <a:gd name="connsiteY3" fmla="*/ 835256 h 835256"/>
              <a:gd name="connsiteX4" fmla="*/ 0 w 3327119"/>
              <a:gd name="connsiteY4" fmla="*/ 0 h 835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7119" h="835256">
                <a:moveTo>
                  <a:pt x="0" y="0"/>
                </a:moveTo>
                <a:lnTo>
                  <a:pt x="3327119" y="0"/>
                </a:lnTo>
                <a:lnTo>
                  <a:pt x="3327119" y="835256"/>
                </a:lnTo>
                <a:lnTo>
                  <a:pt x="466282" y="835256"/>
                </a:lnTo>
                <a:cubicBezTo>
                  <a:pt x="290668" y="641616"/>
                  <a:pt x="224059" y="169417"/>
                  <a:pt x="0" y="0"/>
                </a:cubicBezTo>
                <a:close/>
              </a:path>
            </a:pathLst>
          </a:custGeom>
          <a:solidFill>
            <a:schemeClr val="bg1"/>
          </a:solidFill>
          <a:ln w="3175">
            <a:noFill/>
          </a:ln>
          <a:effectLst>
            <a:outerShdw blurRad="25400" dist="127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761043"/>
            <a:endParaRPr lang="pt-BR" sz="2600" dirty="0">
              <a:solidFill>
                <a:prstClr val="white"/>
              </a:solidFill>
            </a:endParaRPr>
          </a:p>
        </p:txBody>
      </p:sp>
      <p:pic>
        <p:nvPicPr>
          <p:cNvPr id="9" name="Picture 2" descr="simbolo_cor.png">
            <a:extLst>
              <a:ext uri="{FF2B5EF4-FFF2-40B4-BE49-F238E27FC236}">
                <a16:creationId xmlns:a16="http://schemas.microsoft.com/office/drawing/2014/main" id="{7BB2BBC5-6455-4087-874B-E3CDB8A2B0E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88435" y="113628"/>
            <a:ext cx="654875" cy="672747"/>
          </a:xfrm>
          <a:prstGeom prst="rect">
            <a:avLst/>
          </a:prstGeom>
        </p:spPr>
      </p:pic>
    </p:spTree>
    <p:extLst>
      <p:ext uri="{BB962C8B-B14F-4D97-AF65-F5344CB8AC3E}">
        <p14:creationId xmlns:p14="http://schemas.microsoft.com/office/powerpoint/2010/main" val="3893694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Expediente">
    <p:spTree>
      <p:nvGrpSpPr>
        <p:cNvPr id="1" name=""/>
        <p:cNvGrpSpPr/>
        <p:nvPr/>
      </p:nvGrpSpPr>
      <p:grpSpPr>
        <a:xfrm>
          <a:off x="0" y="0"/>
          <a:ext cx="0" cy="0"/>
          <a:chOff x="0" y="0"/>
          <a:chExt cx="0" cy="0"/>
        </a:xfrm>
      </p:grpSpPr>
      <p:pic>
        <p:nvPicPr>
          <p:cNvPr id="4" name="Picture 3" descr="simbolo_cor.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62671" y="5945733"/>
            <a:ext cx="519214" cy="533384"/>
          </a:xfrm>
          <a:prstGeom prst="rect">
            <a:avLst/>
          </a:prstGeom>
        </p:spPr>
      </p:pic>
      <p:pic>
        <p:nvPicPr>
          <p:cNvPr id="6" name="Picture 5" descr="Fundacao_Renova_Marca_RGB_1.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31335" y="632937"/>
            <a:ext cx="3135854" cy="939421"/>
          </a:xfrm>
          <a:prstGeom prst="rect">
            <a:avLst/>
          </a:prstGeom>
        </p:spPr>
      </p:pic>
      <p:sp>
        <p:nvSpPr>
          <p:cNvPr id="7" name="TextBox 6"/>
          <p:cNvSpPr txBox="1"/>
          <p:nvPr userDrawn="1"/>
        </p:nvSpPr>
        <p:spPr>
          <a:xfrm>
            <a:off x="375080" y="6148854"/>
            <a:ext cx="3718366" cy="266740"/>
          </a:xfrm>
          <a:prstGeom prst="rect">
            <a:avLst/>
          </a:prstGeom>
          <a:noFill/>
        </p:spPr>
        <p:txBody>
          <a:bodyPr wrap="square" lIns="121899" tIns="60949" rIns="121899" bIns="60949" rtlCol="0">
            <a:spAutoFit/>
          </a:bodyPr>
          <a:lstStyle/>
          <a:p>
            <a:fld id="{117C9F2A-0A98-6E45-BA58-B2CFC9981699}" type="slidenum">
              <a:rPr lang="en-US" sz="900" b="1" smtClean="0">
                <a:solidFill>
                  <a:schemeClr val="accent3"/>
                </a:solidFill>
                <a:latin typeface="Verdana"/>
                <a:cs typeface="Verdana"/>
              </a:rPr>
              <a:t>‹nº›</a:t>
            </a:fld>
            <a:r>
              <a:rPr lang="en-US" sz="900" dirty="0">
                <a:solidFill>
                  <a:srgbClr val="000000"/>
                </a:solidFill>
                <a:latin typeface="Verdana"/>
                <a:cs typeface="Verdana"/>
              </a:rPr>
              <a:t> | FUNDAÇÃO RENOVA | </a:t>
            </a:r>
            <a:r>
              <a:rPr lang="en-US" sz="900" b="1" i="0" dirty="0">
                <a:solidFill>
                  <a:schemeClr val="accent3"/>
                </a:solidFill>
                <a:latin typeface="Verdana"/>
                <a:cs typeface="Verdana"/>
              </a:rPr>
              <a:t>fundacaorenova.org</a:t>
            </a:r>
          </a:p>
        </p:txBody>
      </p:sp>
      <p:sp>
        <p:nvSpPr>
          <p:cNvPr id="8" name="Rectangle 7"/>
          <p:cNvSpPr/>
          <p:nvPr userDrawn="1"/>
        </p:nvSpPr>
        <p:spPr>
          <a:xfrm>
            <a:off x="1911051" y="2108629"/>
            <a:ext cx="4450434" cy="3170013"/>
          </a:xfrm>
          <a:prstGeom prst="rect">
            <a:avLst/>
          </a:prstGeom>
        </p:spPr>
        <p:txBody>
          <a:bodyPr wrap="square" lIns="121899" tIns="60949" rIns="121899" bIns="60949">
            <a:spAutoFit/>
          </a:bodyPr>
          <a:lstStyle/>
          <a:p>
            <a:pPr rtl="0">
              <a:lnSpc>
                <a:spcPct val="180000"/>
              </a:lnSpc>
            </a:pPr>
            <a:r>
              <a:rPr lang="en-US" sz="1600" b="1" i="0" u="none" strike="noStrike" kern="1200" baseline="0" dirty="0">
                <a:solidFill>
                  <a:schemeClr val="tx1"/>
                </a:solidFill>
                <a:latin typeface="Verdana"/>
                <a:ea typeface="+mn-ea"/>
                <a:cs typeface="Verdana"/>
              </a:rPr>
              <a:t>FALE CONOSCO</a:t>
            </a:r>
          </a:p>
          <a:p>
            <a:pPr rtl="0">
              <a:lnSpc>
                <a:spcPct val="180000"/>
              </a:lnSpc>
            </a:pPr>
            <a:r>
              <a:rPr lang="cs-CZ" sz="1300" b="0" i="0" u="none" strike="noStrike" kern="1200" baseline="0" dirty="0">
                <a:solidFill>
                  <a:schemeClr val="tx1"/>
                </a:solidFill>
                <a:latin typeface="Verdana"/>
                <a:ea typeface="+mn-ea"/>
                <a:cs typeface="Verdana"/>
              </a:rPr>
              <a:t>0800 031 2303</a:t>
            </a:r>
          </a:p>
          <a:p>
            <a:pPr rtl="0">
              <a:lnSpc>
                <a:spcPct val="180000"/>
              </a:lnSpc>
            </a:pPr>
            <a:r>
              <a:rPr lang="cs-CZ" sz="1300" b="0" i="0" u="none" strike="noStrike" kern="1200" baseline="0" dirty="0">
                <a:solidFill>
                  <a:schemeClr val="tx1"/>
                </a:solidFill>
                <a:latin typeface="Verdana"/>
                <a:ea typeface="+mn-ea"/>
                <a:cs typeface="Verdana"/>
              </a:rPr>
              <a:t>www.fundacaorenova.org/fale-conosco</a:t>
            </a:r>
          </a:p>
          <a:p>
            <a:pPr rtl="0">
              <a:lnSpc>
                <a:spcPct val="180000"/>
              </a:lnSpc>
            </a:pPr>
            <a:endParaRPr lang="cs-CZ" sz="1500" b="0" i="0" u="none" strike="noStrike" kern="1200" baseline="0" dirty="0">
              <a:solidFill>
                <a:schemeClr val="tx1"/>
              </a:solidFill>
              <a:latin typeface="Verdana"/>
              <a:ea typeface="+mn-ea"/>
              <a:cs typeface="Verdana"/>
            </a:endParaRPr>
          </a:p>
          <a:p>
            <a:pPr rtl="0">
              <a:lnSpc>
                <a:spcPct val="180000"/>
              </a:lnSpc>
            </a:pPr>
            <a:r>
              <a:rPr lang="cs-CZ" sz="1600" b="1" i="0" u="none" strike="noStrike" kern="1200" baseline="0" dirty="0">
                <a:solidFill>
                  <a:schemeClr val="tx1"/>
                </a:solidFill>
                <a:latin typeface="Verdana"/>
                <a:ea typeface="+mn-ea"/>
                <a:cs typeface="Verdana"/>
              </a:rPr>
              <a:t>OUVIDORIA</a:t>
            </a:r>
          </a:p>
          <a:p>
            <a:pPr rtl="0">
              <a:lnSpc>
                <a:spcPct val="180000"/>
              </a:lnSpc>
            </a:pPr>
            <a:r>
              <a:rPr lang="is-IS" sz="1300" b="0" i="0" u="none" strike="noStrike" kern="1200" baseline="0" dirty="0">
                <a:solidFill>
                  <a:schemeClr val="tx1"/>
                </a:solidFill>
                <a:latin typeface="Verdana"/>
                <a:ea typeface="+mn-ea"/>
                <a:cs typeface="Verdana"/>
              </a:rPr>
              <a:t>0800 721 0717</a:t>
            </a:r>
          </a:p>
          <a:p>
            <a:pPr rtl="0">
              <a:lnSpc>
                <a:spcPct val="180000"/>
              </a:lnSpc>
            </a:pPr>
            <a:r>
              <a:rPr lang="en-US" sz="1300" b="0" i="0" u="none" strike="noStrike" kern="1200" baseline="0" dirty="0">
                <a:solidFill>
                  <a:schemeClr val="tx1"/>
                </a:solidFill>
                <a:latin typeface="Verdana"/>
                <a:ea typeface="+mn-ea"/>
                <a:cs typeface="Verdana"/>
              </a:rPr>
              <a:t>ouvidoria@fundacaorenova.org</a:t>
            </a:r>
          </a:p>
          <a:p>
            <a:pPr rtl="0">
              <a:lnSpc>
                <a:spcPct val="180000"/>
              </a:lnSpc>
            </a:pPr>
            <a:r>
              <a:rPr lang="en-US" sz="1300" b="0" i="0" u="none" strike="noStrike" kern="1200" baseline="0" dirty="0">
                <a:solidFill>
                  <a:schemeClr val="tx1"/>
                </a:solidFill>
                <a:latin typeface="Verdana"/>
                <a:ea typeface="+mn-ea"/>
                <a:cs typeface="Verdana"/>
              </a:rPr>
              <a:t>www.canalconfidencial.com.br/fundacaorenova/</a:t>
            </a:r>
          </a:p>
        </p:txBody>
      </p:sp>
      <p:sp>
        <p:nvSpPr>
          <p:cNvPr id="11" name="Rectangle 10"/>
          <p:cNvSpPr/>
          <p:nvPr userDrawn="1"/>
        </p:nvSpPr>
        <p:spPr>
          <a:xfrm>
            <a:off x="6991054" y="2108629"/>
            <a:ext cx="3023804" cy="3503501"/>
          </a:xfrm>
          <a:prstGeom prst="rect">
            <a:avLst/>
          </a:prstGeom>
        </p:spPr>
        <p:txBody>
          <a:bodyPr wrap="square" lIns="121899" tIns="60949" rIns="121899" bIns="60949">
            <a:spAutoFit/>
          </a:bodyPr>
          <a:lstStyle/>
          <a:p>
            <a:pPr rtl="0">
              <a:lnSpc>
                <a:spcPct val="180000"/>
              </a:lnSpc>
            </a:pPr>
            <a:r>
              <a:rPr lang="en-US" sz="1600" b="1" i="0" u="none" strike="noStrike" kern="1200" baseline="0" dirty="0">
                <a:solidFill>
                  <a:schemeClr val="tx1"/>
                </a:solidFill>
                <a:latin typeface="Verdana"/>
                <a:ea typeface="+mn-ea"/>
                <a:cs typeface="Verdana"/>
              </a:rPr>
              <a:t>SITE</a:t>
            </a:r>
          </a:p>
          <a:p>
            <a:pPr rtl="0">
              <a:lnSpc>
                <a:spcPct val="180000"/>
              </a:lnSpc>
            </a:pPr>
            <a:r>
              <a:rPr lang="en-US" sz="1300" b="0" i="0" u="none" strike="noStrike" kern="1200" baseline="0" dirty="0">
                <a:solidFill>
                  <a:schemeClr val="tx1"/>
                </a:solidFill>
                <a:latin typeface="Verdana"/>
                <a:ea typeface="+mn-ea"/>
                <a:cs typeface="Verdana"/>
              </a:rPr>
              <a:t>www.fundacaorenova.org</a:t>
            </a:r>
          </a:p>
          <a:p>
            <a:pPr rtl="0">
              <a:lnSpc>
                <a:spcPct val="180000"/>
              </a:lnSpc>
            </a:pPr>
            <a:endParaRPr lang="en-US" sz="1300" b="0" i="0" u="none" strike="noStrike" kern="1200" baseline="0" dirty="0">
              <a:solidFill>
                <a:schemeClr val="tx1"/>
              </a:solidFill>
              <a:latin typeface="Verdana"/>
              <a:ea typeface="+mn-ea"/>
              <a:cs typeface="Verdana"/>
            </a:endParaRPr>
          </a:p>
          <a:p>
            <a:pPr rtl="0">
              <a:lnSpc>
                <a:spcPct val="180000"/>
              </a:lnSpc>
            </a:pPr>
            <a:r>
              <a:rPr lang="en-US" sz="1600" b="1" i="0" u="none" strike="noStrike" kern="1200" baseline="0" dirty="0">
                <a:solidFill>
                  <a:schemeClr val="tx1"/>
                </a:solidFill>
                <a:latin typeface="Verdana"/>
                <a:ea typeface="+mn-ea"/>
                <a:cs typeface="Verdana"/>
              </a:rPr>
              <a:t>REDES SOCIAIS</a:t>
            </a:r>
          </a:p>
          <a:p>
            <a:pPr rtl="0">
              <a:lnSpc>
                <a:spcPct val="180000"/>
              </a:lnSpc>
            </a:pPr>
            <a:r>
              <a:rPr lang="en-US" sz="1300" b="0" i="0" u="none" strike="noStrike" kern="1200" baseline="0" dirty="0">
                <a:solidFill>
                  <a:schemeClr val="tx1"/>
                </a:solidFill>
                <a:latin typeface="Verdana"/>
                <a:ea typeface="+mn-ea"/>
                <a:cs typeface="Verdana"/>
              </a:rPr>
              <a:t>Facebook</a:t>
            </a:r>
          </a:p>
          <a:p>
            <a:pPr rtl="0">
              <a:lnSpc>
                <a:spcPct val="180000"/>
              </a:lnSpc>
            </a:pPr>
            <a:r>
              <a:rPr lang="en-US" sz="1300" b="0" i="0" u="none" strike="noStrike" kern="1200" baseline="0" dirty="0">
                <a:solidFill>
                  <a:schemeClr val="tx1"/>
                </a:solidFill>
                <a:latin typeface="Verdana"/>
                <a:ea typeface="+mn-ea"/>
                <a:cs typeface="Verdana"/>
              </a:rPr>
              <a:t>Youtube</a:t>
            </a:r>
          </a:p>
          <a:p>
            <a:pPr rtl="0">
              <a:lnSpc>
                <a:spcPct val="180000"/>
              </a:lnSpc>
            </a:pPr>
            <a:r>
              <a:rPr lang="en-US" sz="1300" b="0" i="0" u="none" strike="noStrike" kern="1200" baseline="0" dirty="0">
                <a:solidFill>
                  <a:schemeClr val="tx1"/>
                </a:solidFill>
                <a:latin typeface="Verdana"/>
                <a:ea typeface="+mn-ea"/>
                <a:cs typeface="Verdana"/>
              </a:rPr>
              <a:t>Instagram</a:t>
            </a:r>
          </a:p>
          <a:p>
            <a:pPr rtl="0">
              <a:lnSpc>
                <a:spcPct val="180000"/>
              </a:lnSpc>
            </a:pPr>
            <a:r>
              <a:rPr lang="en-US" sz="1300" b="0" i="0" u="none" strike="noStrike" kern="1200" baseline="0" dirty="0">
                <a:solidFill>
                  <a:schemeClr val="tx1"/>
                </a:solidFill>
                <a:latin typeface="Verdana"/>
                <a:ea typeface="+mn-ea"/>
                <a:cs typeface="Verdana"/>
              </a:rPr>
              <a:t>Linkedin</a:t>
            </a:r>
          </a:p>
          <a:p>
            <a:pPr marL="0" marR="0" indent="0" algn="l" defTabSz="609493" rtl="0" eaLnBrk="1" fontAlgn="auto" latinLnBrk="0" hangingPunct="1">
              <a:lnSpc>
                <a:spcPct val="180000"/>
              </a:lnSpc>
              <a:spcBef>
                <a:spcPts val="0"/>
              </a:spcBef>
              <a:spcAft>
                <a:spcPts val="0"/>
              </a:spcAft>
              <a:buClrTx/>
              <a:buSzTx/>
              <a:buFontTx/>
              <a:buNone/>
              <a:tabLst/>
              <a:defRPr/>
            </a:pPr>
            <a:r>
              <a:rPr lang="en-US" sz="1300" b="0" i="0" u="none" strike="noStrike" kern="1200" baseline="0" dirty="0">
                <a:solidFill>
                  <a:schemeClr val="tx1"/>
                </a:solidFill>
                <a:latin typeface="Verdana"/>
                <a:ea typeface="+mn-ea"/>
                <a:cs typeface="Verdana"/>
              </a:rPr>
              <a:t>Google Plus</a:t>
            </a:r>
          </a:p>
        </p:txBody>
      </p:sp>
    </p:spTree>
    <p:extLst>
      <p:ext uri="{BB962C8B-B14F-4D97-AF65-F5344CB8AC3E}">
        <p14:creationId xmlns:p14="http://schemas.microsoft.com/office/powerpoint/2010/main" val="37220417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pic>
        <p:nvPicPr>
          <p:cNvPr id="7" name="Picture 6" descr="Fundacao_Renova_Marca_RGB_1.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058051" y="2405866"/>
            <a:ext cx="7059899" cy="2114964"/>
          </a:xfrm>
          <a:prstGeom prst="rect">
            <a:avLst/>
          </a:prstGeom>
        </p:spPr>
      </p:pic>
      <p:sp>
        <p:nvSpPr>
          <p:cNvPr id="8" name="Text Placeholder 9"/>
          <p:cNvSpPr>
            <a:spLocks noGrp="1"/>
          </p:cNvSpPr>
          <p:nvPr>
            <p:ph type="body" sz="quarter" idx="10" hasCustomPrompt="1"/>
          </p:nvPr>
        </p:nvSpPr>
        <p:spPr>
          <a:xfrm>
            <a:off x="4447496" y="5413511"/>
            <a:ext cx="4673221" cy="406400"/>
          </a:xfrm>
          <a:prstGeom prst="rect">
            <a:avLst/>
          </a:prstGeom>
        </p:spPr>
        <p:txBody>
          <a:bodyPr vert="horz" lIns="121899" tIns="60949" rIns="121899" bIns="60949"/>
          <a:lstStyle>
            <a:lvl1pPr marL="0" indent="0">
              <a:buNone/>
              <a:defRPr sz="1900" b="0" i="0" spc="-13">
                <a:solidFill>
                  <a:schemeClr val="tx1"/>
                </a:solidFill>
                <a:latin typeface="Verdana"/>
                <a:cs typeface="Verdana"/>
              </a:defRPr>
            </a:lvl1pPr>
          </a:lstStyle>
          <a:p>
            <a:pPr lvl="0"/>
            <a:r>
              <a:rPr lang="x-none" dirty="0"/>
              <a:t>Título Verdana 19pt</a:t>
            </a:r>
            <a:endParaRPr lang="en-US" dirty="0"/>
          </a:p>
        </p:txBody>
      </p:sp>
      <p:sp>
        <p:nvSpPr>
          <p:cNvPr id="9" name="Text Placeholder 11"/>
          <p:cNvSpPr>
            <a:spLocks noGrp="1"/>
          </p:cNvSpPr>
          <p:nvPr>
            <p:ph type="body" sz="quarter" idx="11" hasCustomPrompt="1"/>
          </p:nvPr>
        </p:nvSpPr>
        <p:spPr>
          <a:xfrm>
            <a:off x="4447118" y="5863168"/>
            <a:ext cx="4673600" cy="376767"/>
          </a:xfrm>
          <a:prstGeom prst="rect">
            <a:avLst/>
          </a:prstGeom>
        </p:spPr>
        <p:txBody>
          <a:bodyPr vert="horz" lIns="121899" tIns="60949" rIns="121899" bIns="60949"/>
          <a:lstStyle>
            <a:lvl1pPr marL="0" marR="0" indent="0" algn="l" defTabSz="609493" rtl="0" eaLnBrk="1" fontAlgn="auto" latinLnBrk="0" hangingPunct="1">
              <a:lnSpc>
                <a:spcPct val="100000"/>
              </a:lnSpc>
              <a:spcBef>
                <a:spcPct val="20000"/>
              </a:spcBef>
              <a:spcAft>
                <a:spcPts val="0"/>
              </a:spcAft>
              <a:buClrTx/>
              <a:buSzTx/>
              <a:buFont typeface="Arial"/>
              <a:buNone/>
              <a:tabLst/>
              <a:defRPr sz="1300" b="1" i="0" baseline="0">
                <a:solidFill>
                  <a:schemeClr val="tx1"/>
                </a:solidFill>
                <a:latin typeface="Verdana"/>
                <a:cs typeface="Verdana"/>
              </a:defRPr>
            </a:lvl1pPr>
          </a:lstStyle>
          <a:p>
            <a:pPr marL="0" marR="0" lvl="0" indent="0" algn="l" defTabSz="609493" rtl="0" eaLnBrk="1" fontAlgn="auto" latinLnBrk="0" hangingPunct="1">
              <a:lnSpc>
                <a:spcPct val="100000"/>
              </a:lnSpc>
              <a:spcBef>
                <a:spcPct val="20000"/>
              </a:spcBef>
              <a:spcAft>
                <a:spcPts val="0"/>
              </a:spcAft>
              <a:buClrTx/>
              <a:buSzTx/>
              <a:buFont typeface="Arial"/>
              <a:buNone/>
              <a:tabLst/>
              <a:defRPr/>
            </a:pPr>
            <a:r>
              <a:rPr lang="x-none" dirty="0"/>
              <a:t>MÊS | 2017 VERDANA BOLD CAIXA ALTA 13PT</a:t>
            </a:r>
            <a:endParaRPr lang="en-US" dirty="0"/>
          </a:p>
        </p:txBody>
      </p:sp>
    </p:spTree>
    <p:extLst>
      <p:ext uri="{BB962C8B-B14F-4D97-AF65-F5344CB8AC3E}">
        <p14:creationId xmlns:p14="http://schemas.microsoft.com/office/powerpoint/2010/main" val="36848397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Abertura de capítulo">
    <p:spTree>
      <p:nvGrpSpPr>
        <p:cNvPr id="1" name=""/>
        <p:cNvGrpSpPr/>
        <p:nvPr/>
      </p:nvGrpSpPr>
      <p:grpSpPr>
        <a:xfrm>
          <a:off x="0" y="0"/>
          <a:ext cx="0" cy="0"/>
          <a:chOff x="0" y="0"/>
          <a:chExt cx="0" cy="0"/>
        </a:xfrm>
      </p:grpSpPr>
      <p:pic>
        <p:nvPicPr>
          <p:cNvPr id="10" name="Picture 9" descr="abertura.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3473" y="35648"/>
            <a:ext cx="12181172" cy="6858000"/>
          </a:xfrm>
          <a:prstGeom prst="rect">
            <a:avLst/>
          </a:prstGeom>
        </p:spPr>
      </p:pic>
      <p:sp>
        <p:nvSpPr>
          <p:cNvPr id="5" name="Text Placeholder 4"/>
          <p:cNvSpPr>
            <a:spLocks noGrp="1"/>
          </p:cNvSpPr>
          <p:nvPr>
            <p:ph type="body" sz="quarter" idx="10" hasCustomPrompt="1"/>
          </p:nvPr>
        </p:nvSpPr>
        <p:spPr>
          <a:xfrm>
            <a:off x="394157" y="2352134"/>
            <a:ext cx="5969212" cy="1720851"/>
          </a:xfrm>
          <a:prstGeom prst="rect">
            <a:avLst/>
          </a:prstGeom>
        </p:spPr>
        <p:txBody>
          <a:bodyPr vert="horz" lIns="121899" tIns="60949" rIns="121899" bIns="60949" anchor="ctr"/>
          <a:lstStyle>
            <a:lvl1pPr marL="0" indent="0">
              <a:lnSpc>
                <a:spcPct val="125000"/>
              </a:lnSpc>
              <a:buNone/>
              <a:defRPr sz="4000" b="1" i="0">
                <a:solidFill>
                  <a:srgbClr val="2F3192"/>
                </a:solidFill>
                <a:latin typeface="Verdana"/>
                <a:cs typeface="Verdana"/>
              </a:defRPr>
            </a:lvl1pPr>
          </a:lstStyle>
          <a:p>
            <a:pPr lvl="0"/>
            <a:r>
              <a:rPr lang="en-US" dirty="0" err="1"/>
              <a:t>Título</a:t>
            </a:r>
            <a:r>
              <a:rPr lang="en-US" dirty="0"/>
              <a:t> Verdana</a:t>
            </a:r>
            <a:br>
              <a:rPr lang="en-US" dirty="0"/>
            </a:br>
            <a:r>
              <a:rPr lang="en-US" dirty="0"/>
              <a:t>Bold 40 </a:t>
            </a:r>
            <a:r>
              <a:rPr lang="en-US" dirty="0" err="1"/>
              <a:t>pt</a:t>
            </a:r>
            <a:endParaRPr lang="en-US" dirty="0"/>
          </a:p>
        </p:txBody>
      </p:sp>
      <p:sp>
        <p:nvSpPr>
          <p:cNvPr id="11" name="TextBox 10"/>
          <p:cNvSpPr txBox="1"/>
          <p:nvPr userDrawn="1"/>
        </p:nvSpPr>
        <p:spPr>
          <a:xfrm>
            <a:off x="375080" y="6148854"/>
            <a:ext cx="3718366" cy="266740"/>
          </a:xfrm>
          <a:prstGeom prst="rect">
            <a:avLst/>
          </a:prstGeom>
          <a:noFill/>
        </p:spPr>
        <p:txBody>
          <a:bodyPr wrap="square" lIns="121899" tIns="60949" rIns="121899" bIns="60949" rtlCol="0">
            <a:spAutoFit/>
          </a:bodyPr>
          <a:lstStyle/>
          <a:p>
            <a:fld id="{117C9F2A-0A98-6E45-BA58-B2CFC9981699}" type="slidenum">
              <a:rPr lang="en-US" sz="900" b="1" smtClean="0">
                <a:solidFill>
                  <a:schemeClr val="accent3"/>
                </a:solidFill>
                <a:latin typeface="Verdana"/>
                <a:cs typeface="Verdana"/>
              </a:rPr>
              <a:t>‹nº›</a:t>
            </a:fld>
            <a:r>
              <a:rPr lang="en-US" sz="900" dirty="0">
                <a:solidFill>
                  <a:srgbClr val="000000"/>
                </a:solidFill>
                <a:latin typeface="Verdana"/>
                <a:cs typeface="Verdana"/>
              </a:rPr>
              <a:t> | FUNDAÇÃO RENOVA | </a:t>
            </a:r>
            <a:r>
              <a:rPr lang="en-US" sz="900" b="1" i="0" dirty="0">
                <a:solidFill>
                  <a:schemeClr val="accent3"/>
                </a:solidFill>
                <a:latin typeface="Verdana"/>
                <a:cs typeface="Verdana"/>
              </a:rPr>
              <a:t>fundacaorenova.org</a:t>
            </a:r>
          </a:p>
        </p:txBody>
      </p:sp>
      <p:pic>
        <p:nvPicPr>
          <p:cNvPr id="6" name="Picture 5" descr="Pessoas.png">
            <a:extLst>
              <a:ext uri="{FF2B5EF4-FFF2-40B4-BE49-F238E27FC236}">
                <a16:creationId xmlns:a16="http://schemas.microsoft.com/office/drawing/2014/main" id="{0B096FE5-3850-455E-AC9A-96E6054A622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2290" y="740834"/>
            <a:ext cx="834380" cy="724173"/>
          </a:xfrm>
          <a:prstGeom prst="rect">
            <a:avLst/>
          </a:prstGeom>
        </p:spPr>
      </p:pic>
    </p:spTree>
    <p:extLst>
      <p:ext uri="{BB962C8B-B14F-4D97-AF65-F5344CB8AC3E}">
        <p14:creationId xmlns:p14="http://schemas.microsoft.com/office/powerpoint/2010/main" val="3778041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ítulo">
    <p:spTree>
      <p:nvGrpSpPr>
        <p:cNvPr id="1" name=""/>
        <p:cNvGrpSpPr/>
        <p:nvPr/>
      </p:nvGrpSpPr>
      <p:grpSpPr>
        <a:xfrm>
          <a:off x="0" y="0"/>
          <a:ext cx="0" cy="0"/>
          <a:chOff x="0" y="0"/>
          <a:chExt cx="0" cy="0"/>
        </a:xfrm>
      </p:grpSpPr>
      <p:sp>
        <p:nvSpPr>
          <p:cNvPr id="4" name="TextBox 3"/>
          <p:cNvSpPr txBox="1"/>
          <p:nvPr userDrawn="1"/>
        </p:nvSpPr>
        <p:spPr>
          <a:xfrm>
            <a:off x="287973" y="6453651"/>
            <a:ext cx="3718366" cy="266740"/>
          </a:xfrm>
          <a:prstGeom prst="rect">
            <a:avLst/>
          </a:prstGeom>
          <a:noFill/>
        </p:spPr>
        <p:txBody>
          <a:bodyPr wrap="square" lIns="121899" tIns="60949" rIns="121899" bIns="60949" rtlCol="0">
            <a:spAutoFit/>
          </a:bodyPr>
          <a:lstStyle/>
          <a:p>
            <a:fld id="{117C9F2A-0A98-6E45-BA58-B2CFC9981699}" type="slidenum">
              <a:rPr lang="en-US" sz="900" b="1" smtClean="0">
                <a:solidFill>
                  <a:schemeClr val="accent3"/>
                </a:solidFill>
                <a:latin typeface="Verdana"/>
                <a:cs typeface="Verdana"/>
              </a:rPr>
              <a:t>‹nº›</a:t>
            </a:fld>
            <a:r>
              <a:rPr lang="en-US" sz="900" dirty="0">
                <a:solidFill>
                  <a:srgbClr val="000000"/>
                </a:solidFill>
                <a:latin typeface="Verdana"/>
                <a:cs typeface="Verdana"/>
              </a:rPr>
              <a:t> | FUNDAÇÃO RENOVA | </a:t>
            </a:r>
            <a:r>
              <a:rPr lang="en-US" sz="900" b="1" i="0" dirty="0">
                <a:solidFill>
                  <a:schemeClr val="accent3"/>
                </a:solidFill>
                <a:latin typeface="Verdana"/>
                <a:cs typeface="Verdana"/>
              </a:rPr>
              <a:t>fundacaorenova.org</a:t>
            </a:r>
          </a:p>
        </p:txBody>
      </p:sp>
      <p:sp>
        <p:nvSpPr>
          <p:cNvPr id="5" name="bg-título">
            <a:extLst>
              <a:ext uri="{FF2B5EF4-FFF2-40B4-BE49-F238E27FC236}">
                <a16:creationId xmlns:a16="http://schemas.microsoft.com/office/drawing/2014/main" id="{28A46D3D-2BF2-4A73-B0E8-839961E33994}"/>
              </a:ext>
            </a:extLst>
          </p:cNvPr>
          <p:cNvSpPr/>
          <p:nvPr userDrawn="1"/>
        </p:nvSpPr>
        <p:spPr>
          <a:xfrm>
            <a:off x="0" y="1"/>
            <a:ext cx="11188436" cy="900000"/>
          </a:xfrm>
          <a:prstGeom prst="rect">
            <a:avLst/>
          </a:prstGeom>
          <a:solidFill>
            <a:srgbClr val="204D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761043"/>
            <a:endParaRPr lang="pt-BR" sz="2600">
              <a:solidFill>
                <a:prstClr val="white"/>
              </a:solidFill>
            </a:endParaRPr>
          </a:p>
        </p:txBody>
      </p:sp>
      <p:cxnSp>
        <p:nvCxnSpPr>
          <p:cNvPr id="6" name="linha-título">
            <a:extLst>
              <a:ext uri="{FF2B5EF4-FFF2-40B4-BE49-F238E27FC236}">
                <a16:creationId xmlns:a16="http://schemas.microsoft.com/office/drawing/2014/main" id="{7E8507CB-C818-47FB-8FEC-0A8BB7595F77}"/>
              </a:ext>
            </a:extLst>
          </p:cNvPr>
          <p:cNvCxnSpPr>
            <a:cxnSpLocks/>
          </p:cNvCxnSpPr>
          <p:nvPr userDrawn="1"/>
        </p:nvCxnSpPr>
        <p:spPr>
          <a:xfrm>
            <a:off x="-14519" y="906113"/>
            <a:ext cx="11054879" cy="0"/>
          </a:xfrm>
          <a:prstGeom prst="line">
            <a:avLst/>
          </a:prstGeom>
          <a:ln w="19050">
            <a:solidFill>
              <a:srgbClr val="FE8401"/>
            </a:solidFill>
          </a:ln>
        </p:spPr>
        <p:style>
          <a:lnRef idx="1">
            <a:schemeClr val="accent1"/>
          </a:lnRef>
          <a:fillRef idx="0">
            <a:schemeClr val="accent1"/>
          </a:fillRef>
          <a:effectRef idx="0">
            <a:schemeClr val="accent1"/>
          </a:effectRef>
          <a:fontRef idx="minor">
            <a:schemeClr val="tx1"/>
          </a:fontRef>
        </p:style>
      </p:cxnSp>
      <p:sp>
        <p:nvSpPr>
          <p:cNvPr id="7" name="Título 1">
            <a:extLst>
              <a:ext uri="{FF2B5EF4-FFF2-40B4-BE49-F238E27FC236}">
                <a16:creationId xmlns:a16="http://schemas.microsoft.com/office/drawing/2014/main" id="{961819F8-FF5C-45AD-BBA4-290BB2BCE71D}"/>
              </a:ext>
            </a:extLst>
          </p:cNvPr>
          <p:cNvSpPr>
            <a:spLocks noGrp="1"/>
          </p:cNvSpPr>
          <p:nvPr>
            <p:ph type="title"/>
          </p:nvPr>
        </p:nvSpPr>
        <p:spPr>
          <a:xfrm>
            <a:off x="183488" y="116922"/>
            <a:ext cx="10656260" cy="666850"/>
          </a:xfrm>
          <a:prstGeom prst="rect">
            <a:avLst/>
          </a:prstGeom>
        </p:spPr>
        <p:txBody>
          <a:bodyPr>
            <a:normAutofit/>
          </a:bodyPr>
          <a:lstStyle>
            <a:lvl1pPr algn="l">
              <a:defRPr sz="4044" b="1" i="0">
                <a:solidFill>
                  <a:schemeClr val="bg1"/>
                </a:solidFill>
                <a:latin typeface="Calibri" charset="0"/>
                <a:ea typeface="Calibri" charset="0"/>
                <a:cs typeface="Calibri" charset="0"/>
              </a:defRPr>
            </a:lvl1pPr>
          </a:lstStyle>
          <a:p>
            <a:r>
              <a:rPr lang="pt-BR" dirty="0"/>
              <a:t>Clique para editar estilo do título mestre</a:t>
            </a:r>
          </a:p>
        </p:txBody>
      </p:sp>
      <p:sp>
        <p:nvSpPr>
          <p:cNvPr id="8" name="bg-logo-clientes">
            <a:extLst>
              <a:ext uri="{FF2B5EF4-FFF2-40B4-BE49-F238E27FC236}">
                <a16:creationId xmlns:a16="http://schemas.microsoft.com/office/drawing/2014/main" id="{AA3CFD23-2529-4D9A-9B75-4B0A582C635C}"/>
              </a:ext>
            </a:extLst>
          </p:cNvPr>
          <p:cNvSpPr/>
          <p:nvPr userDrawn="1"/>
        </p:nvSpPr>
        <p:spPr>
          <a:xfrm>
            <a:off x="10839748" y="1"/>
            <a:ext cx="1352251" cy="936000"/>
          </a:xfrm>
          <a:custGeom>
            <a:avLst/>
            <a:gdLst>
              <a:gd name="connsiteX0" fmla="*/ 0 w 2860837"/>
              <a:gd name="connsiteY0" fmla="*/ 0 h 835256"/>
              <a:gd name="connsiteX1" fmla="*/ 2860837 w 2860837"/>
              <a:gd name="connsiteY1" fmla="*/ 0 h 835256"/>
              <a:gd name="connsiteX2" fmla="*/ 2860837 w 2860837"/>
              <a:gd name="connsiteY2" fmla="*/ 835256 h 835256"/>
              <a:gd name="connsiteX3" fmla="*/ 0 w 2860837"/>
              <a:gd name="connsiteY3" fmla="*/ 835256 h 835256"/>
              <a:gd name="connsiteX4" fmla="*/ 0 w 2860837"/>
              <a:gd name="connsiteY4" fmla="*/ 0 h 835256"/>
              <a:gd name="connsiteX0" fmla="*/ 0 w 3315009"/>
              <a:gd name="connsiteY0" fmla="*/ 0 h 835256"/>
              <a:gd name="connsiteX1" fmla="*/ 3315009 w 3315009"/>
              <a:gd name="connsiteY1" fmla="*/ 0 h 835256"/>
              <a:gd name="connsiteX2" fmla="*/ 3315009 w 3315009"/>
              <a:gd name="connsiteY2" fmla="*/ 835256 h 835256"/>
              <a:gd name="connsiteX3" fmla="*/ 454172 w 3315009"/>
              <a:gd name="connsiteY3" fmla="*/ 835256 h 835256"/>
              <a:gd name="connsiteX4" fmla="*/ 0 w 3315009"/>
              <a:gd name="connsiteY4" fmla="*/ 0 h 835256"/>
              <a:gd name="connsiteX0" fmla="*/ 0 w 3315009"/>
              <a:gd name="connsiteY0" fmla="*/ 0 h 835256"/>
              <a:gd name="connsiteX1" fmla="*/ 3315009 w 3315009"/>
              <a:gd name="connsiteY1" fmla="*/ 0 h 835256"/>
              <a:gd name="connsiteX2" fmla="*/ 3315009 w 3315009"/>
              <a:gd name="connsiteY2" fmla="*/ 835256 h 835256"/>
              <a:gd name="connsiteX3" fmla="*/ 454172 w 3315009"/>
              <a:gd name="connsiteY3" fmla="*/ 835256 h 835256"/>
              <a:gd name="connsiteX4" fmla="*/ 0 w 3315009"/>
              <a:gd name="connsiteY4" fmla="*/ 0 h 835256"/>
              <a:gd name="connsiteX0" fmla="*/ 0 w 3315009"/>
              <a:gd name="connsiteY0" fmla="*/ 0 h 835256"/>
              <a:gd name="connsiteX1" fmla="*/ 3315009 w 3315009"/>
              <a:gd name="connsiteY1" fmla="*/ 0 h 835256"/>
              <a:gd name="connsiteX2" fmla="*/ 3315009 w 3315009"/>
              <a:gd name="connsiteY2" fmla="*/ 835256 h 835256"/>
              <a:gd name="connsiteX3" fmla="*/ 454172 w 3315009"/>
              <a:gd name="connsiteY3" fmla="*/ 835256 h 835256"/>
              <a:gd name="connsiteX4" fmla="*/ 0 w 3315009"/>
              <a:gd name="connsiteY4" fmla="*/ 0 h 835256"/>
              <a:gd name="connsiteX0" fmla="*/ 0 w 3315009"/>
              <a:gd name="connsiteY0" fmla="*/ 0 h 835256"/>
              <a:gd name="connsiteX1" fmla="*/ 3315009 w 3315009"/>
              <a:gd name="connsiteY1" fmla="*/ 0 h 835256"/>
              <a:gd name="connsiteX2" fmla="*/ 3315009 w 3315009"/>
              <a:gd name="connsiteY2" fmla="*/ 835256 h 835256"/>
              <a:gd name="connsiteX3" fmla="*/ 454172 w 3315009"/>
              <a:gd name="connsiteY3" fmla="*/ 835256 h 835256"/>
              <a:gd name="connsiteX4" fmla="*/ 0 w 3315009"/>
              <a:gd name="connsiteY4" fmla="*/ 0 h 835256"/>
              <a:gd name="connsiteX0" fmla="*/ 0 w 3339231"/>
              <a:gd name="connsiteY0" fmla="*/ 0 h 835256"/>
              <a:gd name="connsiteX1" fmla="*/ 3339231 w 3339231"/>
              <a:gd name="connsiteY1" fmla="*/ 0 h 835256"/>
              <a:gd name="connsiteX2" fmla="*/ 3339231 w 3339231"/>
              <a:gd name="connsiteY2" fmla="*/ 835256 h 835256"/>
              <a:gd name="connsiteX3" fmla="*/ 478394 w 3339231"/>
              <a:gd name="connsiteY3" fmla="*/ 835256 h 835256"/>
              <a:gd name="connsiteX4" fmla="*/ 0 w 3339231"/>
              <a:gd name="connsiteY4" fmla="*/ 0 h 835256"/>
              <a:gd name="connsiteX0" fmla="*/ 0 w 3327119"/>
              <a:gd name="connsiteY0" fmla="*/ 0 h 835256"/>
              <a:gd name="connsiteX1" fmla="*/ 3327119 w 3327119"/>
              <a:gd name="connsiteY1" fmla="*/ 0 h 835256"/>
              <a:gd name="connsiteX2" fmla="*/ 3327119 w 3327119"/>
              <a:gd name="connsiteY2" fmla="*/ 835256 h 835256"/>
              <a:gd name="connsiteX3" fmla="*/ 466282 w 3327119"/>
              <a:gd name="connsiteY3" fmla="*/ 835256 h 835256"/>
              <a:gd name="connsiteX4" fmla="*/ 0 w 3327119"/>
              <a:gd name="connsiteY4" fmla="*/ 0 h 835256"/>
              <a:gd name="connsiteX0" fmla="*/ 0 w 3327119"/>
              <a:gd name="connsiteY0" fmla="*/ 0 h 835256"/>
              <a:gd name="connsiteX1" fmla="*/ 3327119 w 3327119"/>
              <a:gd name="connsiteY1" fmla="*/ 0 h 835256"/>
              <a:gd name="connsiteX2" fmla="*/ 3327119 w 3327119"/>
              <a:gd name="connsiteY2" fmla="*/ 835256 h 835256"/>
              <a:gd name="connsiteX3" fmla="*/ 466282 w 3327119"/>
              <a:gd name="connsiteY3" fmla="*/ 835256 h 835256"/>
              <a:gd name="connsiteX4" fmla="*/ 0 w 3327119"/>
              <a:gd name="connsiteY4" fmla="*/ 0 h 835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7119" h="835256">
                <a:moveTo>
                  <a:pt x="0" y="0"/>
                </a:moveTo>
                <a:lnTo>
                  <a:pt x="3327119" y="0"/>
                </a:lnTo>
                <a:lnTo>
                  <a:pt x="3327119" y="835256"/>
                </a:lnTo>
                <a:lnTo>
                  <a:pt x="466282" y="835256"/>
                </a:lnTo>
                <a:cubicBezTo>
                  <a:pt x="290668" y="641616"/>
                  <a:pt x="224059" y="169417"/>
                  <a:pt x="0" y="0"/>
                </a:cubicBezTo>
                <a:close/>
              </a:path>
            </a:pathLst>
          </a:custGeom>
          <a:solidFill>
            <a:schemeClr val="bg1"/>
          </a:solidFill>
          <a:ln w="3175">
            <a:noFill/>
          </a:ln>
          <a:effectLst>
            <a:outerShdw blurRad="25400" dist="127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761043"/>
            <a:endParaRPr lang="pt-BR" sz="2600" dirty="0">
              <a:solidFill>
                <a:prstClr val="white"/>
              </a:solidFill>
            </a:endParaRPr>
          </a:p>
        </p:txBody>
      </p:sp>
      <p:pic>
        <p:nvPicPr>
          <p:cNvPr id="9" name="Picture 2" descr="simbolo_cor.png">
            <a:extLst>
              <a:ext uri="{FF2B5EF4-FFF2-40B4-BE49-F238E27FC236}">
                <a16:creationId xmlns:a16="http://schemas.microsoft.com/office/drawing/2014/main" id="{7BB2BBC5-6455-4087-874B-E3CDB8A2B0E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88435" y="113628"/>
            <a:ext cx="654875" cy="672747"/>
          </a:xfrm>
          <a:prstGeom prst="rect">
            <a:avLst/>
          </a:prstGeom>
        </p:spPr>
      </p:pic>
    </p:spTree>
    <p:extLst>
      <p:ext uri="{BB962C8B-B14F-4D97-AF65-F5344CB8AC3E}">
        <p14:creationId xmlns:p14="http://schemas.microsoft.com/office/powerpoint/2010/main" val="14349852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Expediente">
    <p:spTree>
      <p:nvGrpSpPr>
        <p:cNvPr id="1" name=""/>
        <p:cNvGrpSpPr/>
        <p:nvPr/>
      </p:nvGrpSpPr>
      <p:grpSpPr>
        <a:xfrm>
          <a:off x="0" y="0"/>
          <a:ext cx="0" cy="0"/>
          <a:chOff x="0" y="0"/>
          <a:chExt cx="0" cy="0"/>
        </a:xfrm>
      </p:grpSpPr>
      <p:pic>
        <p:nvPicPr>
          <p:cNvPr id="4" name="Picture 3" descr="simbolo_cor.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62671" y="5945733"/>
            <a:ext cx="519214" cy="533384"/>
          </a:xfrm>
          <a:prstGeom prst="rect">
            <a:avLst/>
          </a:prstGeom>
        </p:spPr>
      </p:pic>
      <p:pic>
        <p:nvPicPr>
          <p:cNvPr id="6" name="Picture 5" descr="Fundacao_Renova_Marca_RGB_1.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31335" y="632937"/>
            <a:ext cx="3135854" cy="939421"/>
          </a:xfrm>
          <a:prstGeom prst="rect">
            <a:avLst/>
          </a:prstGeom>
        </p:spPr>
      </p:pic>
      <p:sp>
        <p:nvSpPr>
          <p:cNvPr id="7" name="TextBox 6"/>
          <p:cNvSpPr txBox="1"/>
          <p:nvPr userDrawn="1"/>
        </p:nvSpPr>
        <p:spPr>
          <a:xfrm>
            <a:off x="375080" y="6148854"/>
            <a:ext cx="3718366" cy="266740"/>
          </a:xfrm>
          <a:prstGeom prst="rect">
            <a:avLst/>
          </a:prstGeom>
          <a:noFill/>
        </p:spPr>
        <p:txBody>
          <a:bodyPr wrap="square" lIns="121899" tIns="60949" rIns="121899" bIns="60949" rtlCol="0">
            <a:spAutoFit/>
          </a:bodyPr>
          <a:lstStyle/>
          <a:p>
            <a:fld id="{117C9F2A-0A98-6E45-BA58-B2CFC9981699}" type="slidenum">
              <a:rPr lang="en-US" sz="900" b="1" smtClean="0">
                <a:solidFill>
                  <a:schemeClr val="accent3"/>
                </a:solidFill>
                <a:latin typeface="Verdana"/>
                <a:cs typeface="Verdana"/>
              </a:rPr>
              <a:t>‹nº›</a:t>
            </a:fld>
            <a:r>
              <a:rPr lang="en-US" sz="900" dirty="0">
                <a:solidFill>
                  <a:srgbClr val="000000"/>
                </a:solidFill>
                <a:latin typeface="Verdana"/>
                <a:cs typeface="Verdana"/>
              </a:rPr>
              <a:t> | FUNDAÇÃO RENOVA | </a:t>
            </a:r>
            <a:r>
              <a:rPr lang="en-US" sz="900" b="1" i="0" dirty="0">
                <a:solidFill>
                  <a:schemeClr val="accent3"/>
                </a:solidFill>
                <a:latin typeface="Verdana"/>
                <a:cs typeface="Verdana"/>
              </a:rPr>
              <a:t>fundacaorenova.org</a:t>
            </a:r>
          </a:p>
        </p:txBody>
      </p:sp>
      <p:sp>
        <p:nvSpPr>
          <p:cNvPr id="8" name="Rectangle 7"/>
          <p:cNvSpPr/>
          <p:nvPr userDrawn="1"/>
        </p:nvSpPr>
        <p:spPr>
          <a:xfrm>
            <a:off x="1911051" y="2108629"/>
            <a:ext cx="4450434" cy="3170013"/>
          </a:xfrm>
          <a:prstGeom prst="rect">
            <a:avLst/>
          </a:prstGeom>
        </p:spPr>
        <p:txBody>
          <a:bodyPr wrap="square" lIns="121899" tIns="60949" rIns="121899" bIns="60949">
            <a:spAutoFit/>
          </a:bodyPr>
          <a:lstStyle/>
          <a:p>
            <a:pPr rtl="0">
              <a:lnSpc>
                <a:spcPct val="180000"/>
              </a:lnSpc>
            </a:pPr>
            <a:r>
              <a:rPr lang="en-US" sz="1600" b="1" i="0" u="none" strike="noStrike" kern="1200" baseline="0" dirty="0">
                <a:solidFill>
                  <a:schemeClr val="tx1"/>
                </a:solidFill>
                <a:latin typeface="Verdana"/>
                <a:ea typeface="+mn-ea"/>
                <a:cs typeface="Verdana"/>
              </a:rPr>
              <a:t>FALE CONOSCO</a:t>
            </a:r>
          </a:p>
          <a:p>
            <a:pPr rtl="0">
              <a:lnSpc>
                <a:spcPct val="180000"/>
              </a:lnSpc>
            </a:pPr>
            <a:r>
              <a:rPr lang="cs-CZ" sz="1300" b="0" i="0" u="none" strike="noStrike" kern="1200" baseline="0" dirty="0">
                <a:solidFill>
                  <a:schemeClr val="tx1"/>
                </a:solidFill>
                <a:latin typeface="Verdana"/>
                <a:ea typeface="+mn-ea"/>
                <a:cs typeface="Verdana"/>
              </a:rPr>
              <a:t>0800 031 2303</a:t>
            </a:r>
          </a:p>
          <a:p>
            <a:pPr rtl="0">
              <a:lnSpc>
                <a:spcPct val="180000"/>
              </a:lnSpc>
            </a:pPr>
            <a:r>
              <a:rPr lang="cs-CZ" sz="1300" b="0" i="0" u="none" strike="noStrike" kern="1200" baseline="0" dirty="0">
                <a:solidFill>
                  <a:schemeClr val="tx1"/>
                </a:solidFill>
                <a:latin typeface="Verdana"/>
                <a:ea typeface="+mn-ea"/>
                <a:cs typeface="Verdana"/>
              </a:rPr>
              <a:t>www.fundacaorenova.org/fale-conosco</a:t>
            </a:r>
          </a:p>
          <a:p>
            <a:pPr rtl="0">
              <a:lnSpc>
                <a:spcPct val="180000"/>
              </a:lnSpc>
            </a:pPr>
            <a:endParaRPr lang="cs-CZ" sz="1500" b="0" i="0" u="none" strike="noStrike" kern="1200" baseline="0" dirty="0">
              <a:solidFill>
                <a:schemeClr val="tx1"/>
              </a:solidFill>
              <a:latin typeface="Verdana"/>
              <a:ea typeface="+mn-ea"/>
              <a:cs typeface="Verdana"/>
            </a:endParaRPr>
          </a:p>
          <a:p>
            <a:pPr rtl="0">
              <a:lnSpc>
                <a:spcPct val="180000"/>
              </a:lnSpc>
            </a:pPr>
            <a:r>
              <a:rPr lang="cs-CZ" sz="1600" b="1" i="0" u="none" strike="noStrike" kern="1200" baseline="0" dirty="0">
                <a:solidFill>
                  <a:schemeClr val="tx1"/>
                </a:solidFill>
                <a:latin typeface="Verdana"/>
                <a:ea typeface="+mn-ea"/>
                <a:cs typeface="Verdana"/>
              </a:rPr>
              <a:t>OUVIDORIA</a:t>
            </a:r>
          </a:p>
          <a:p>
            <a:pPr rtl="0">
              <a:lnSpc>
                <a:spcPct val="180000"/>
              </a:lnSpc>
            </a:pPr>
            <a:r>
              <a:rPr lang="is-IS" sz="1300" b="0" i="0" u="none" strike="noStrike" kern="1200" baseline="0" dirty="0">
                <a:solidFill>
                  <a:schemeClr val="tx1"/>
                </a:solidFill>
                <a:latin typeface="Verdana"/>
                <a:ea typeface="+mn-ea"/>
                <a:cs typeface="Verdana"/>
              </a:rPr>
              <a:t>0800 721 0717</a:t>
            </a:r>
          </a:p>
          <a:p>
            <a:pPr rtl="0">
              <a:lnSpc>
                <a:spcPct val="180000"/>
              </a:lnSpc>
            </a:pPr>
            <a:r>
              <a:rPr lang="en-US" sz="1300" b="0" i="0" u="none" strike="noStrike" kern="1200" baseline="0" dirty="0">
                <a:solidFill>
                  <a:schemeClr val="tx1"/>
                </a:solidFill>
                <a:latin typeface="Verdana"/>
                <a:ea typeface="+mn-ea"/>
                <a:cs typeface="Verdana"/>
              </a:rPr>
              <a:t>ouvidoria@fundacaorenova.org</a:t>
            </a:r>
          </a:p>
          <a:p>
            <a:pPr rtl="0">
              <a:lnSpc>
                <a:spcPct val="180000"/>
              </a:lnSpc>
            </a:pPr>
            <a:r>
              <a:rPr lang="en-US" sz="1300" b="0" i="0" u="none" strike="noStrike" kern="1200" baseline="0" dirty="0">
                <a:solidFill>
                  <a:schemeClr val="tx1"/>
                </a:solidFill>
                <a:latin typeface="Verdana"/>
                <a:ea typeface="+mn-ea"/>
                <a:cs typeface="Verdana"/>
              </a:rPr>
              <a:t>www.canalconfidencial.com.br/fundacaorenova/</a:t>
            </a:r>
          </a:p>
        </p:txBody>
      </p:sp>
      <p:sp>
        <p:nvSpPr>
          <p:cNvPr id="11" name="Rectangle 10"/>
          <p:cNvSpPr/>
          <p:nvPr userDrawn="1"/>
        </p:nvSpPr>
        <p:spPr>
          <a:xfrm>
            <a:off x="6991054" y="2108629"/>
            <a:ext cx="3023804" cy="3503501"/>
          </a:xfrm>
          <a:prstGeom prst="rect">
            <a:avLst/>
          </a:prstGeom>
        </p:spPr>
        <p:txBody>
          <a:bodyPr wrap="square" lIns="121899" tIns="60949" rIns="121899" bIns="60949">
            <a:spAutoFit/>
          </a:bodyPr>
          <a:lstStyle/>
          <a:p>
            <a:pPr rtl="0">
              <a:lnSpc>
                <a:spcPct val="180000"/>
              </a:lnSpc>
            </a:pPr>
            <a:r>
              <a:rPr lang="en-US" sz="1600" b="1" i="0" u="none" strike="noStrike" kern="1200" baseline="0" dirty="0">
                <a:solidFill>
                  <a:schemeClr val="tx1"/>
                </a:solidFill>
                <a:latin typeface="Verdana"/>
                <a:ea typeface="+mn-ea"/>
                <a:cs typeface="Verdana"/>
              </a:rPr>
              <a:t>SITE</a:t>
            </a:r>
          </a:p>
          <a:p>
            <a:pPr rtl="0">
              <a:lnSpc>
                <a:spcPct val="180000"/>
              </a:lnSpc>
            </a:pPr>
            <a:r>
              <a:rPr lang="en-US" sz="1300" b="0" i="0" u="none" strike="noStrike" kern="1200" baseline="0" dirty="0">
                <a:solidFill>
                  <a:schemeClr val="tx1"/>
                </a:solidFill>
                <a:latin typeface="Verdana"/>
                <a:ea typeface="+mn-ea"/>
                <a:cs typeface="Verdana"/>
              </a:rPr>
              <a:t>www.fundacaorenova.org</a:t>
            </a:r>
          </a:p>
          <a:p>
            <a:pPr rtl="0">
              <a:lnSpc>
                <a:spcPct val="180000"/>
              </a:lnSpc>
            </a:pPr>
            <a:endParaRPr lang="en-US" sz="1300" b="0" i="0" u="none" strike="noStrike" kern="1200" baseline="0" dirty="0">
              <a:solidFill>
                <a:schemeClr val="tx1"/>
              </a:solidFill>
              <a:latin typeface="Verdana"/>
              <a:ea typeface="+mn-ea"/>
              <a:cs typeface="Verdana"/>
            </a:endParaRPr>
          </a:p>
          <a:p>
            <a:pPr rtl="0">
              <a:lnSpc>
                <a:spcPct val="180000"/>
              </a:lnSpc>
            </a:pPr>
            <a:r>
              <a:rPr lang="en-US" sz="1600" b="1" i="0" u="none" strike="noStrike" kern="1200" baseline="0" dirty="0">
                <a:solidFill>
                  <a:schemeClr val="tx1"/>
                </a:solidFill>
                <a:latin typeface="Verdana"/>
                <a:ea typeface="+mn-ea"/>
                <a:cs typeface="Verdana"/>
              </a:rPr>
              <a:t>REDES SOCIAIS</a:t>
            </a:r>
          </a:p>
          <a:p>
            <a:pPr rtl="0">
              <a:lnSpc>
                <a:spcPct val="180000"/>
              </a:lnSpc>
            </a:pPr>
            <a:r>
              <a:rPr lang="en-US" sz="1300" b="0" i="0" u="none" strike="noStrike" kern="1200" baseline="0" dirty="0">
                <a:solidFill>
                  <a:schemeClr val="tx1"/>
                </a:solidFill>
                <a:latin typeface="Verdana"/>
                <a:ea typeface="+mn-ea"/>
                <a:cs typeface="Verdana"/>
              </a:rPr>
              <a:t>Facebook</a:t>
            </a:r>
          </a:p>
          <a:p>
            <a:pPr rtl="0">
              <a:lnSpc>
                <a:spcPct val="180000"/>
              </a:lnSpc>
            </a:pPr>
            <a:r>
              <a:rPr lang="en-US" sz="1300" b="0" i="0" u="none" strike="noStrike" kern="1200" baseline="0" dirty="0">
                <a:solidFill>
                  <a:schemeClr val="tx1"/>
                </a:solidFill>
                <a:latin typeface="Verdana"/>
                <a:ea typeface="+mn-ea"/>
                <a:cs typeface="Verdana"/>
              </a:rPr>
              <a:t>Youtube</a:t>
            </a:r>
          </a:p>
          <a:p>
            <a:pPr rtl="0">
              <a:lnSpc>
                <a:spcPct val="180000"/>
              </a:lnSpc>
            </a:pPr>
            <a:r>
              <a:rPr lang="en-US" sz="1300" b="0" i="0" u="none" strike="noStrike" kern="1200" baseline="0" dirty="0">
                <a:solidFill>
                  <a:schemeClr val="tx1"/>
                </a:solidFill>
                <a:latin typeface="Verdana"/>
                <a:ea typeface="+mn-ea"/>
                <a:cs typeface="Verdana"/>
              </a:rPr>
              <a:t>Instagram</a:t>
            </a:r>
          </a:p>
          <a:p>
            <a:pPr rtl="0">
              <a:lnSpc>
                <a:spcPct val="180000"/>
              </a:lnSpc>
            </a:pPr>
            <a:r>
              <a:rPr lang="en-US" sz="1300" b="0" i="0" u="none" strike="noStrike" kern="1200" baseline="0" dirty="0">
                <a:solidFill>
                  <a:schemeClr val="tx1"/>
                </a:solidFill>
                <a:latin typeface="Verdana"/>
                <a:ea typeface="+mn-ea"/>
                <a:cs typeface="Verdana"/>
              </a:rPr>
              <a:t>Linkedin</a:t>
            </a:r>
          </a:p>
          <a:p>
            <a:pPr marL="0" marR="0" indent="0" algn="l" defTabSz="609493" rtl="0" eaLnBrk="1" fontAlgn="auto" latinLnBrk="0" hangingPunct="1">
              <a:lnSpc>
                <a:spcPct val="180000"/>
              </a:lnSpc>
              <a:spcBef>
                <a:spcPts val="0"/>
              </a:spcBef>
              <a:spcAft>
                <a:spcPts val="0"/>
              </a:spcAft>
              <a:buClrTx/>
              <a:buSzTx/>
              <a:buFontTx/>
              <a:buNone/>
              <a:tabLst/>
              <a:defRPr/>
            </a:pPr>
            <a:r>
              <a:rPr lang="en-US" sz="1300" b="0" i="0" u="none" strike="noStrike" kern="1200" baseline="0" dirty="0">
                <a:solidFill>
                  <a:schemeClr val="tx1"/>
                </a:solidFill>
                <a:latin typeface="Verdana"/>
                <a:ea typeface="+mn-ea"/>
                <a:cs typeface="Verdana"/>
              </a:rPr>
              <a:t>Google Plus</a:t>
            </a:r>
          </a:p>
        </p:txBody>
      </p:sp>
    </p:spTree>
    <p:extLst>
      <p:ext uri="{BB962C8B-B14F-4D97-AF65-F5344CB8AC3E}">
        <p14:creationId xmlns:p14="http://schemas.microsoft.com/office/powerpoint/2010/main" val="23361078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Contra-capa">
    <p:bg>
      <p:bgPr>
        <a:solidFill>
          <a:schemeClr val="accent3"/>
        </a:solidFill>
        <a:effectLst/>
      </p:bgPr>
    </p:bg>
    <p:spTree>
      <p:nvGrpSpPr>
        <p:cNvPr id="1" name=""/>
        <p:cNvGrpSpPr/>
        <p:nvPr/>
      </p:nvGrpSpPr>
      <p:grpSpPr>
        <a:xfrm>
          <a:off x="0" y="0"/>
          <a:ext cx="0" cy="0"/>
          <a:chOff x="0" y="0"/>
          <a:chExt cx="0" cy="0"/>
        </a:xfrm>
      </p:grpSpPr>
      <p:pic>
        <p:nvPicPr>
          <p:cNvPr id="3" name="Picture 2" descr="marca_branca.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444043" y="2503716"/>
            <a:ext cx="1282867" cy="1850571"/>
          </a:xfrm>
          <a:prstGeom prst="rect">
            <a:avLst/>
          </a:prstGeom>
        </p:spPr>
      </p:pic>
    </p:spTree>
    <p:extLst>
      <p:ext uri="{BB962C8B-B14F-4D97-AF65-F5344CB8AC3E}">
        <p14:creationId xmlns:p14="http://schemas.microsoft.com/office/powerpoint/2010/main" val="31954117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DC2BD85-7DB0-492B-A332-A80EB96751E2}"/>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9B703F00-4D56-4988-8281-1F4DB5E5E24D}"/>
              </a:ext>
            </a:extLst>
          </p:cNvPr>
          <p:cNvSpPr>
            <a:spLocks noGrp="1"/>
          </p:cNvSpPr>
          <p:nvPr>
            <p:ph idx="1"/>
          </p:nvPr>
        </p:nvSpPr>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67AFCE5C-C6B3-4707-A52C-6C5105ED87F8}"/>
              </a:ext>
            </a:extLst>
          </p:cNvPr>
          <p:cNvSpPr>
            <a:spLocks noGrp="1"/>
          </p:cNvSpPr>
          <p:nvPr>
            <p:ph type="dt" sz="half" idx="10"/>
          </p:nvPr>
        </p:nvSpPr>
        <p:spPr/>
        <p:txBody>
          <a:bodyPr/>
          <a:lstStyle/>
          <a:p>
            <a:fld id="{5401683C-E465-44A2-A655-6925DFD58D98}" type="datetimeFigureOut">
              <a:rPr lang="pt-BR" smtClean="0"/>
              <a:t>10/09/2019</a:t>
            </a:fld>
            <a:endParaRPr lang="pt-BR"/>
          </a:p>
        </p:txBody>
      </p:sp>
      <p:sp>
        <p:nvSpPr>
          <p:cNvPr id="5" name="Espaço Reservado para Rodapé 4">
            <a:extLst>
              <a:ext uri="{FF2B5EF4-FFF2-40B4-BE49-F238E27FC236}">
                <a16:creationId xmlns:a16="http://schemas.microsoft.com/office/drawing/2014/main" id="{4A60609C-ADE3-41A7-8AD6-E973495A4302}"/>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7186D511-1309-4954-B784-8A32F79E0F5E}"/>
              </a:ext>
            </a:extLst>
          </p:cNvPr>
          <p:cNvSpPr>
            <a:spLocks noGrp="1"/>
          </p:cNvSpPr>
          <p:nvPr>
            <p:ph type="sldNum" sz="quarter" idx="12"/>
          </p:nvPr>
        </p:nvSpPr>
        <p:spPr/>
        <p:txBody>
          <a:bodyPr/>
          <a:lstStyle/>
          <a:p>
            <a:fld id="{E8A9F172-FE55-42A6-8819-E77EB406270B}" type="slidenum">
              <a:rPr lang="pt-BR" smtClean="0"/>
              <a:t>‹nº›</a:t>
            </a:fld>
            <a:endParaRPr lang="pt-BR"/>
          </a:p>
        </p:txBody>
      </p:sp>
    </p:spTree>
    <p:extLst>
      <p:ext uri="{BB962C8B-B14F-4D97-AF65-F5344CB8AC3E}">
        <p14:creationId xmlns:p14="http://schemas.microsoft.com/office/powerpoint/2010/main" val="14955728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D5C4EFC-7756-4C2D-A9EB-1DB4098C7DCC}"/>
              </a:ext>
            </a:extLst>
          </p:cNvPr>
          <p:cNvSpPr>
            <a:spLocks noGrp="1"/>
          </p:cNvSpPr>
          <p:nvPr>
            <p:ph type="title"/>
          </p:nvPr>
        </p:nvSpPr>
        <p:spPr>
          <a:xfrm>
            <a:off x="831850" y="1709738"/>
            <a:ext cx="10515600" cy="2852737"/>
          </a:xfrm>
        </p:spPr>
        <p:txBody>
          <a:bodyPr anchor="b"/>
          <a:lstStyle>
            <a:lvl1pPr>
              <a:defRPr sz="6000"/>
            </a:lvl1pPr>
          </a:lstStyle>
          <a:p>
            <a:r>
              <a:rPr lang="pt-BR"/>
              <a:t>Clique para editar o título Mestre</a:t>
            </a:r>
          </a:p>
        </p:txBody>
      </p:sp>
      <p:sp>
        <p:nvSpPr>
          <p:cNvPr id="3" name="Espaço Reservado para Texto 2">
            <a:extLst>
              <a:ext uri="{FF2B5EF4-FFF2-40B4-BE49-F238E27FC236}">
                <a16:creationId xmlns:a16="http://schemas.microsoft.com/office/drawing/2014/main" id="{FCC2396B-5CDD-4E44-A431-F5BBCD45489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a:t>Clique para editar os estilos de texto Mestres</a:t>
            </a:r>
          </a:p>
        </p:txBody>
      </p:sp>
      <p:sp>
        <p:nvSpPr>
          <p:cNvPr id="4" name="Espaço Reservado para Data 3">
            <a:extLst>
              <a:ext uri="{FF2B5EF4-FFF2-40B4-BE49-F238E27FC236}">
                <a16:creationId xmlns:a16="http://schemas.microsoft.com/office/drawing/2014/main" id="{E1C78CC2-49A6-475E-B30D-5E6054762031}"/>
              </a:ext>
            </a:extLst>
          </p:cNvPr>
          <p:cNvSpPr>
            <a:spLocks noGrp="1"/>
          </p:cNvSpPr>
          <p:nvPr>
            <p:ph type="dt" sz="half" idx="10"/>
          </p:nvPr>
        </p:nvSpPr>
        <p:spPr/>
        <p:txBody>
          <a:bodyPr/>
          <a:lstStyle/>
          <a:p>
            <a:fld id="{5401683C-E465-44A2-A655-6925DFD58D98}" type="datetimeFigureOut">
              <a:rPr lang="pt-BR" smtClean="0"/>
              <a:t>10/09/2019</a:t>
            </a:fld>
            <a:endParaRPr lang="pt-BR"/>
          </a:p>
        </p:txBody>
      </p:sp>
      <p:sp>
        <p:nvSpPr>
          <p:cNvPr id="5" name="Espaço Reservado para Rodapé 4">
            <a:extLst>
              <a:ext uri="{FF2B5EF4-FFF2-40B4-BE49-F238E27FC236}">
                <a16:creationId xmlns:a16="http://schemas.microsoft.com/office/drawing/2014/main" id="{5D2FB9C5-4CF9-40E9-9C79-4D98405D975C}"/>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6CF4EB39-1893-4E6A-984B-F89F663D526B}"/>
              </a:ext>
            </a:extLst>
          </p:cNvPr>
          <p:cNvSpPr>
            <a:spLocks noGrp="1"/>
          </p:cNvSpPr>
          <p:nvPr>
            <p:ph type="sldNum" sz="quarter" idx="12"/>
          </p:nvPr>
        </p:nvSpPr>
        <p:spPr/>
        <p:txBody>
          <a:bodyPr/>
          <a:lstStyle/>
          <a:p>
            <a:fld id="{E8A9F172-FE55-42A6-8819-E77EB406270B}" type="slidenum">
              <a:rPr lang="pt-BR" smtClean="0"/>
              <a:t>‹nº›</a:t>
            </a:fld>
            <a:endParaRPr lang="pt-BR"/>
          </a:p>
        </p:txBody>
      </p:sp>
    </p:spTree>
    <p:extLst>
      <p:ext uri="{BB962C8B-B14F-4D97-AF65-F5344CB8AC3E}">
        <p14:creationId xmlns:p14="http://schemas.microsoft.com/office/powerpoint/2010/main" val="37609249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E62AA6F-A0BE-44C3-8772-74072AFD3C6A}"/>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7A66A91E-9CA6-422C-9B52-D64572FBCD97}"/>
              </a:ext>
            </a:extLst>
          </p:cNvPr>
          <p:cNvSpPr>
            <a:spLocks noGrp="1"/>
          </p:cNvSpPr>
          <p:nvPr>
            <p:ph sz="half" idx="1"/>
          </p:nvPr>
        </p:nvSpPr>
        <p:spPr>
          <a:xfrm>
            <a:off x="838200" y="1825625"/>
            <a:ext cx="518160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a:extLst>
              <a:ext uri="{FF2B5EF4-FFF2-40B4-BE49-F238E27FC236}">
                <a16:creationId xmlns:a16="http://schemas.microsoft.com/office/drawing/2014/main" id="{975F2285-9BEC-4F1F-A60E-36273DE32739}"/>
              </a:ext>
            </a:extLst>
          </p:cNvPr>
          <p:cNvSpPr>
            <a:spLocks noGrp="1"/>
          </p:cNvSpPr>
          <p:nvPr>
            <p:ph sz="half" idx="2"/>
          </p:nvPr>
        </p:nvSpPr>
        <p:spPr>
          <a:xfrm>
            <a:off x="6172200" y="1825625"/>
            <a:ext cx="518160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a:extLst>
              <a:ext uri="{FF2B5EF4-FFF2-40B4-BE49-F238E27FC236}">
                <a16:creationId xmlns:a16="http://schemas.microsoft.com/office/drawing/2014/main" id="{B624B040-3647-4476-B88D-AFAF761EBB50}"/>
              </a:ext>
            </a:extLst>
          </p:cNvPr>
          <p:cNvSpPr>
            <a:spLocks noGrp="1"/>
          </p:cNvSpPr>
          <p:nvPr>
            <p:ph type="dt" sz="half" idx="10"/>
          </p:nvPr>
        </p:nvSpPr>
        <p:spPr/>
        <p:txBody>
          <a:bodyPr/>
          <a:lstStyle/>
          <a:p>
            <a:fld id="{5401683C-E465-44A2-A655-6925DFD58D98}" type="datetimeFigureOut">
              <a:rPr lang="pt-BR" smtClean="0"/>
              <a:t>10/09/2019</a:t>
            </a:fld>
            <a:endParaRPr lang="pt-BR"/>
          </a:p>
        </p:txBody>
      </p:sp>
      <p:sp>
        <p:nvSpPr>
          <p:cNvPr id="6" name="Espaço Reservado para Rodapé 5">
            <a:extLst>
              <a:ext uri="{FF2B5EF4-FFF2-40B4-BE49-F238E27FC236}">
                <a16:creationId xmlns:a16="http://schemas.microsoft.com/office/drawing/2014/main" id="{EE4F0545-C563-402C-B796-B690B0D43A9C}"/>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41FE5921-3082-41F8-A1E4-6987A40806D8}"/>
              </a:ext>
            </a:extLst>
          </p:cNvPr>
          <p:cNvSpPr>
            <a:spLocks noGrp="1"/>
          </p:cNvSpPr>
          <p:nvPr>
            <p:ph type="sldNum" sz="quarter" idx="12"/>
          </p:nvPr>
        </p:nvSpPr>
        <p:spPr/>
        <p:txBody>
          <a:bodyPr/>
          <a:lstStyle/>
          <a:p>
            <a:fld id="{E8A9F172-FE55-42A6-8819-E77EB406270B}" type="slidenum">
              <a:rPr lang="pt-BR" smtClean="0"/>
              <a:t>‹nº›</a:t>
            </a:fld>
            <a:endParaRPr lang="pt-BR"/>
          </a:p>
        </p:txBody>
      </p:sp>
    </p:spTree>
    <p:extLst>
      <p:ext uri="{BB962C8B-B14F-4D97-AF65-F5344CB8AC3E}">
        <p14:creationId xmlns:p14="http://schemas.microsoft.com/office/powerpoint/2010/main" val="2095327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B2899B7-0EA9-43D9-8A8D-934FA12B3020}"/>
              </a:ext>
            </a:extLst>
          </p:cNvPr>
          <p:cNvSpPr>
            <a:spLocks noGrp="1"/>
          </p:cNvSpPr>
          <p:nvPr>
            <p:ph type="title"/>
          </p:nvPr>
        </p:nvSpPr>
        <p:spPr>
          <a:xfrm>
            <a:off x="839788" y="365125"/>
            <a:ext cx="10515600" cy="1325563"/>
          </a:xfrm>
        </p:spPr>
        <p:txBody>
          <a:bodyPr/>
          <a:lstStyle/>
          <a:p>
            <a:r>
              <a:rPr lang="pt-BR"/>
              <a:t>Clique para editar o título Mestre</a:t>
            </a:r>
          </a:p>
        </p:txBody>
      </p:sp>
      <p:sp>
        <p:nvSpPr>
          <p:cNvPr id="3" name="Espaço Reservado para Texto 2">
            <a:extLst>
              <a:ext uri="{FF2B5EF4-FFF2-40B4-BE49-F238E27FC236}">
                <a16:creationId xmlns:a16="http://schemas.microsoft.com/office/drawing/2014/main" id="{5669763C-CFED-49B3-A008-1D2C218419A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4" name="Espaço Reservado para Conteúdo 3">
            <a:extLst>
              <a:ext uri="{FF2B5EF4-FFF2-40B4-BE49-F238E27FC236}">
                <a16:creationId xmlns:a16="http://schemas.microsoft.com/office/drawing/2014/main" id="{833DA97E-1E86-4BD3-8A60-3E711B9A304A}"/>
              </a:ext>
            </a:extLst>
          </p:cNvPr>
          <p:cNvSpPr>
            <a:spLocks noGrp="1"/>
          </p:cNvSpPr>
          <p:nvPr>
            <p:ph sz="half" idx="2"/>
          </p:nvPr>
        </p:nvSpPr>
        <p:spPr>
          <a:xfrm>
            <a:off x="839788" y="2505075"/>
            <a:ext cx="5157787"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a:extLst>
              <a:ext uri="{FF2B5EF4-FFF2-40B4-BE49-F238E27FC236}">
                <a16:creationId xmlns:a16="http://schemas.microsoft.com/office/drawing/2014/main" id="{9307F183-8D54-440B-87F9-34EA663148C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6" name="Espaço Reservado para Conteúdo 5">
            <a:extLst>
              <a:ext uri="{FF2B5EF4-FFF2-40B4-BE49-F238E27FC236}">
                <a16:creationId xmlns:a16="http://schemas.microsoft.com/office/drawing/2014/main" id="{38A2698E-CF4D-46BD-A4E3-667A2A701CEE}"/>
              </a:ext>
            </a:extLst>
          </p:cNvPr>
          <p:cNvSpPr>
            <a:spLocks noGrp="1"/>
          </p:cNvSpPr>
          <p:nvPr>
            <p:ph sz="quarter" idx="4"/>
          </p:nvPr>
        </p:nvSpPr>
        <p:spPr>
          <a:xfrm>
            <a:off x="6172200" y="2505075"/>
            <a:ext cx="5183188"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a:extLst>
              <a:ext uri="{FF2B5EF4-FFF2-40B4-BE49-F238E27FC236}">
                <a16:creationId xmlns:a16="http://schemas.microsoft.com/office/drawing/2014/main" id="{43CC13CA-5162-438A-A442-50A1E452605C}"/>
              </a:ext>
            </a:extLst>
          </p:cNvPr>
          <p:cNvSpPr>
            <a:spLocks noGrp="1"/>
          </p:cNvSpPr>
          <p:nvPr>
            <p:ph type="dt" sz="half" idx="10"/>
          </p:nvPr>
        </p:nvSpPr>
        <p:spPr/>
        <p:txBody>
          <a:bodyPr/>
          <a:lstStyle/>
          <a:p>
            <a:fld id="{5401683C-E465-44A2-A655-6925DFD58D98}" type="datetimeFigureOut">
              <a:rPr lang="pt-BR" smtClean="0"/>
              <a:t>10/09/2019</a:t>
            </a:fld>
            <a:endParaRPr lang="pt-BR"/>
          </a:p>
        </p:txBody>
      </p:sp>
      <p:sp>
        <p:nvSpPr>
          <p:cNvPr id="8" name="Espaço Reservado para Rodapé 7">
            <a:extLst>
              <a:ext uri="{FF2B5EF4-FFF2-40B4-BE49-F238E27FC236}">
                <a16:creationId xmlns:a16="http://schemas.microsoft.com/office/drawing/2014/main" id="{12496B01-56D1-4F70-B9DC-2038DEDB16AA}"/>
              </a:ext>
            </a:extLst>
          </p:cNvPr>
          <p:cNvSpPr>
            <a:spLocks noGrp="1"/>
          </p:cNvSpPr>
          <p:nvPr>
            <p:ph type="ftr" sz="quarter" idx="11"/>
          </p:nvPr>
        </p:nvSpPr>
        <p:spPr/>
        <p:txBody>
          <a:bodyPr/>
          <a:lstStyle/>
          <a:p>
            <a:endParaRPr lang="pt-BR"/>
          </a:p>
        </p:txBody>
      </p:sp>
      <p:sp>
        <p:nvSpPr>
          <p:cNvPr id="9" name="Espaço Reservado para Número de Slide 8">
            <a:extLst>
              <a:ext uri="{FF2B5EF4-FFF2-40B4-BE49-F238E27FC236}">
                <a16:creationId xmlns:a16="http://schemas.microsoft.com/office/drawing/2014/main" id="{FD6DF86B-7367-4D65-BADA-5A72DA084555}"/>
              </a:ext>
            </a:extLst>
          </p:cNvPr>
          <p:cNvSpPr>
            <a:spLocks noGrp="1"/>
          </p:cNvSpPr>
          <p:nvPr>
            <p:ph type="sldNum" sz="quarter" idx="12"/>
          </p:nvPr>
        </p:nvSpPr>
        <p:spPr/>
        <p:txBody>
          <a:bodyPr/>
          <a:lstStyle/>
          <a:p>
            <a:fld id="{E8A9F172-FE55-42A6-8819-E77EB406270B}" type="slidenum">
              <a:rPr lang="pt-BR" smtClean="0"/>
              <a:t>‹nº›</a:t>
            </a:fld>
            <a:endParaRPr lang="pt-BR"/>
          </a:p>
        </p:txBody>
      </p:sp>
    </p:spTree>
    <p:extLst>
      <p:ext uri="{BB962C8B-B14F-4D97-AF65-F5344CB8AC3E}">
        <p14:creationId xmlns:p14="http://schemas.microsoft.com/office/powerpoint/2010/main" val="38585090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B0E30BE-E46D-4522-AEBD-64FC2F7B0BDF}"/>
              </a:ext>
            </a:extLst>
          </p:cNvPr>
          <p:cNvSpPr>
            <a:spLocks noGrp="1"/>
          </p:cNvSpPr>
          <p:nvPr>
            <p:ph type="title"/>
          </p:nvPr>
        </p:nvSpPr>
        <p:spPr/>
        <p:txBody>
          <a:bodyPr/>
          <a:lstStyle/>
          <a:p>
            <a:r>
              <a:rPr lang="pt-BR"/>
              <a:t>Clique para editar o título Mestre</a:t>
            </a:r>
          </a:p>
        </p:txBody>
      </p:sp>
      <p:sp>
        <p:nvSpPr>
          <p:cNvPr id="3" name="Espaço Reservado para Data 2">
            <a:extLst>
              <a:ext uri="{FF2B5EF4-FFF2-40B4-BE49-F238E27FC236}">
                <a16:creationId xmlns:a16="http://schemas.microsoft.com/office/drawing/2014/main" id="{448B9CB1-78A5-438E-8110-0F40EB7CD552}"/>
              </a:ext>
            </a:extLst>
          </p:cNvPr>
          <p:cNvSpPr>
            <a:spLocks noGrp="1"/>
          </p:cNvSpPr>
          <p:nvPr>
            <p:ph type="dt" sz="half" idx="10"/>
          </p:nvPr>
        </p:nvSpPr>
        <p:spPr/>
        <p:txBody>
          <a:bodyPr/>
          <a:lstStyle/>
          <a:p>
            <a:fld id="{5401683C-E465-44A2-A655-6925DFD58D98}" type="datetimeFigureOut">
              <a:rPr lang="pt-BR" smtClean="0"/>
              <a:t>10/09/2019</a:t>
            </a:fld>
            <a:endParaRPr lang="pt-BR"/>
          </a:p>
        </p:txBody>
      </p:sp>
      <p:sp>
        <p:nvSpPr>
          <p:cNvPr id="4" name="Espaço Reservado para Rodapé 3">
            <a:extLst>
              <a:ext uri="{FF2B5EF4-FFF2-40B4-BE49-F238E27FC236}">
                <a16:creationId xmlns:a16="http://schemas.microsoft.com/office/drawing/2014/main" id="{FF818AF6-1EEF-4EDE-AA25-F08A067F0144}"/>
              </a:ext>
            </a:extLst>
          </p:cNvPr>
          <p:cNvSpPr>
            <a:spLocks noGrp="1"/>
          </p:cNvSpPr>
          <p:nvPr>
            <p:ph type="ftr" sz="quarter" idx="11"/>
          </p:nvPr>
        </p:nvSpPr>
        <p:spPr/>
        <p:txBody>
          <a:bodyPr/>
          <a:lstStyle/>
          <a:p>
            <a:endParaRPr lang="pt-BR"/>
          </a:p>
        </p:txBody>
      </p:sp>
      <p:sp>
        <p:nvSpPr>
          <p:cNvPr id="5" name="Espaço Reservado para Número de Slide 4">
            <a:extLst>
              <a:ext uri="{FF2B5EF4-FFF2-40B4-BE49-F238E27FC236}">
                <a16:creationId xmlns:a16="http://schemas.microsoft.com/office/drawing/2014/main" id="{CD429F1E-B235-4F36-AD87-6B66EE9D18DD}"/>
              </a:ext>
            </a:extLst>
          </p:cNvPr>
          <p:cNvSpPr>
            <a:spLocks noGrp="1"/>
          </p:cNvSpPr>
          <p:nvPr>
            <p:ph type="sldNum" sz="quarter" idx="12"/>
          </p:nvPr>
        </p:nvSpPr>
        <p:spPr/>
        <p:txBody>
          <a:bodyPr/>
          <a:lstStyle/>
          <a:p>
            <a:fld id="{E8A9F172-FE55-42A6-8819-E77EB406270B}" type="slidenum">
              <a:rPr lang="pt-BR" smtClean="0"/>
              <a:t>‹nº›</a:t>
            </a:fld>
            <a:endParaRPr lang="pt-BR"/>
          </a:p>
        </p:txBody>
      </p:sp>
    </p:spTree>
    <p:extLst>
      <p:ext uri="{BB962C8B-B14F-4D97-AF65-F5344CB8AC3E}">
        <p14:creationId xmlns:p14="http://schemas.microsoft.com/office/powerpoint/2010/main" val="9447140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a:extLst>
              <a:ext uri="{FF2B5EF4-FFF2-40B4-BE49-F238E27FC236}">
                <a16:creationId xmlns:a16="http://schemas.microsoft.com/office/drawing/2014/main" id="{E772FEEB-5BCE-4A56-8AD4-BB35F9038916}"/>
              </a:ext>
            </a:extLst>
          </p:cNvPr>
          <p:cNvSpPr>
            <a:spLocks noGrp="1"/>
          </p:cNvSpPr>
          <p:nvPr>
            <p:ph type="dt" sz="half" idx="10"/>
          </p:nvPr>
        </p:nvSpPr>
        <p:spPr/>
        <p:txBody>
          <a:bodyPr/>
          <a:lstStyle/>
          <a:p>
            <a:fld id="{5401683C-E465-44A2-A655-6925DFD58D98}" type="datetimeFigureOut">
              <a:rPr lang="pt-BR" smtClean="0"/>
              <a:t>10/09/2019</a:t>
            </a:fld>
            <a:endParaRPr lang="pt-BR"/>
          </a:p>
        </p:txBody>
      </p:sp>
      <p:sp>
        <p:nvSpPr>
          <p:cNvPr id="3" name="Espaço Reservado para Rodapé 2">
            <a:extLst>
              <a:ext uri="{FF2B5EF4-FFF2-40B4-BE49-F238E27FC236}">
                <a16:creationId xmlns:a16="http://schemas.microsoft.com/office/drawing/2014/main" id="{7036BE25-186A-408D-9E42-256AD5CDAB77}"/>
              </a:ext>
            </a:extLst>
          </p:cNvPr>
          <p:cNvSpPr>
            <a:spLocks noGrp="1"/>
          </p:cNvSpPr>
          <p:nvPr>
            <p:ph type="ftr" sz="quarter" idx="11"/>
          </p:nvPr>
        </p:nvSpPr>
        <p:spPr/>
        <p:txBody>
          <a:bodyPr/>
          <a:lstStyle/>
          <a:p>
            <a:endParaRPr lang="pt-BR"/>
          </a:p>
        </p:txBody>
      </p:sp>
      <p:sp>
        <p:nvSpPr>
          <p:cNvPr id="4" name="Espaço Reservado para Número de Slide 3">
            <a:extLst>
              <a:ext uri="{FF2B5EF4-FFF2-40B4-BE49-F238E27FC236}">
                <a16:creationId xmlns:a16="http://schemas.microsoft.com/office/drawing/2014/main" id="{FC13E26E-7572-4553-B84F-CF34B9DE564E}"/>
              </a:ext>
            </a:extLst>
          </p:cNvPr>
          <p:cNvSpPr>
            <a:spLocks noGrp="1"/>
          </p:cNvSpPr>
          <p:nvPr>
            <p:ph type="sldNum" sz="quarter" idx="12"/>
          </p:nvPr>
        </p:nvSpPr>
        <p:spPr/>
        <p:txBody>
          <a:bodyPr/>
          <a:lstStyle/>
          <a:p>
            <a:fld id="{E8A9F172-FE55-42A6-8819-E77EB406270B}" type="slidenum">
              <a:rPr lang="pt-BR" smtClean="0"/>
              <a:t>‹nº›</a:t>
            </a:fld>
            <a:endParaRPr lang="pt-BR"/>
          </a:p>
        </p:txBody>
      </p:sp>
    </p:spTree>
    <p:extLst>
      <p:ext uri="{BB962C8B-B14F-4D97-AF65-F5344CB8AC3E}">
        <p14:creationId xmlns:p14="http://schemas.microsoft.com/office/powerpoint/2010/main" val="33792787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EC8E8B-F159-41B2-8B5A-D4E860B469B8}"/>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Conteúdo 2">
            <a:extLst>
              <a:ext uri="{FF2B5EF4-FFF2-40B4-BE49-F238E27FC236}">
                <a16:creationId xmlns:a16="http://schemas.microsoft.com/office/drawing/2014/main" id="{EFD99C2C-A9A3-4E36-A457-EFA3607A251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a:extLst>
              <a:ext uri="{FF2B5EF4-FFF2-40B4-BE49-F238E27FC236}">
                <a16:creationId xmlns:a16="http://schemas.microsoft.com/office/drawing/2014/main" id="{0B28FA80-057C-4E80-95D0-AD2A0FEF640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Espaço Reservado para Data 4">
            <a:extLst>
              <a:ext uri="{FF2B5EF4-FFF2-40B4-BE49-F238E27FC236}">
                <a16:creationId xmlns:a16="http://schemas.microsoft.com/office/drawing/2014/main" id="{2D36163D-FC71-4C90-8E39-26EDB85C17A7}"/>
              </a:ext>
            </a:extLst>
          </p:cNvPr>
          <p:cNvSpPr>
            <a:spLocks noGrp="1"/>
          </p:cNvSpPr>
          <p:nvPr>
            <p:ph type="dt" sz="half" idx="10"/>
          </p:nvPr>
        </p:nvSpPr>
        <p:spPr/>
        <p:txBody>
          <a:bodyPr/>
          <a:lstStyle/>
          <a:p>
            <a:fld id="{5401683C-E465-44A2-A655-6925DFD58D98}" type="datetimeFigureOut">
              <a:rPr lang="pt-BR" smtClean="0"/>
              <a:t>10/09/2019</a:t>
            </a:fld>
            <a:endParaRPr lang="pt-BR"/>
          </a:p>
        </p:txBody>
      </p:sp>
      <p:sp>
        <p:nvSpPr>
          <p:cNvPr id="6" name="Espaço Reservado para Rodapé 5">
            <a:extLst>
              <a:ext uri="{FF2B5EF4-FFF2-40B4-BE49-F238E27FC236}">
                <a16:creationId xmlns:a16="http://schemas.microsoft.com/office/drawing/2014/main" id="{12E75891-688C-4F58-9898-325F8B3E7502}"/>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560E4BC1-77C6-47F0-8ECE-0F9C4EB2A9AD}"/>
              </a:ext>
            </a:extLst>
          </p:cNvPr>
          <p:cNvSpPr>
            <a:spLocks noGrp="1"/>
          </p:cNvSpPr>
          <p:nvPr>
            <p:ph type="sldNum" sz="quarter" idx="12"/>
          </p:nvPr>
        </p:nvSpPr>
        <p:spPr/>
        <p:txBody>
          <a:bodyPr/>
          <a:lstStyle/>
          <a:p>
            <a:fld id="{E8A9F172-FE55-42A6-8819-E77EB406270B}" type="slidenum">
              <a:rPr lang="pt-BR" smtClean="0"/>
              <a:t>‹nº›</a:t>
            </a:fld>
            <a:endParaRPr lang="pt-BR"/>
          </a:p>
        </p:txBody>
      </p:sp>
    </p:spTree>
    <p:extLst>
      <p:ext uri="{BB962C8B-B14F-4D97-AF65-F5344CB8AC3E}">
        <p14:creationId xmlns:p14="http://schemas.microsoft.com/office/powerpoint/2010/main" val="35549014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D27EA96-24F6-4648-B3F3-72B4215E188D}"/>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Imagem 2">
            <a:extLst>
              <a:ext uri="{FF2B5EF4-FFF2-40B4-BE49-F238E27FC236}">
                <a16:creationId xmlns:a16="http://schemas.microsoft.com/office/drawing/2014/main" id="{3491692A-C3DE-439A-B1D4-4298CF18B5D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a:extLst>
              <a:ext uri="{FF2B5EF4-FFF2-40B4-BE49-F238E27FC236}">
                <a16:creationId xmlns:a16="http://schemas.microsoft.com/office/drawing/2014/main" id="{BB0BFD17-A118-4D97-9B87-413DBB53FE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Espaço Reservado para Data 4">
            <a:extLst>
              <a:ext uri="{FF2B5EF4-FFF2-40B4-BE49-F238E27FC236}">
                <a16:creationId xmlns:a16="http://schemas.microsoft.com/office/drawing/2014/main" id="{04B5D0E5-F18F-4C9A-8CAE-C1119A1BBF3D}"/>
              </a:ext>
            </a:extLst>
          </p:cNvPr>
          <p:cNvSpPr>
            <a:spLocks noGrp="1"/>
          </p:cNvSpPr>
          <p:nvPr>
            <p:ph type="dt" sz="half" idx="10"/>
          </p:nvPr>
        </p:nvSpPr>
        <p:spPr/>
        <p:txBody>
          <a:bodyPr/>
          <a:lstStyle/>
          <a:p>
            <a:fld id="{5401683C-E465-44A2-A655-6925DFD58D98}" type="datetimeFigureOut">
              <a:rPr lang="pt-BR" smtClean="0"/>
              <a:t>10/09/2019</a:t>
            </a:fld>
            <a:endParaRPr lang="pt-BR"/>
          </a:p>
        </p:txBody>
      </p:sp>
      <p:sp>
        <p:nvSpPr>
          <p:cNvPr id="6" name="Espaço Reservado para Rodapé 5">
            <a:extLst>
              <a:ext uri="{FF2B5EF4-FFF2-40B4-BE49-F238E27FC236}">
                <a16:creationId xmlns:a16="http://schemas.microsoft.com/office/drawing/2014/main" id="{F805E918-266C-49F8-9324-79B959302DBA}"/>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6DEA6CF4-019C-4D24-823E-F07F1B10A79C}"/>
              </a:ext>
            </a:extLst>
          </p:cNvPr>
          <p:cNvSpPr>
            <a:spLocks noGrp="1"/>
          </p:cNvSpPr>
          <p:nvPr>
            <p:ph type="sldNum" sz="quarter" idx="12"/>
          </p:nvPr>
        </p:nvSpPr>
        <p:spPr/>
        <p:txBody>
          <a:bodyPr/>
          <a:lstStyle/>
          <a:p>
            <a:fld id="{E8A9F172-FE55-42A6-8819-E77EB406270B}" type="slidenum">
              <a:rPr lang="pt-BR" smtClean="0"/>
              <a:t>‹nº›</a:t>
            </a:fld>
            <a:endParaRPr lang="pt-BR"/>
          </a:p>
        </p:txBody>
      </p:sp>
    </p:spTree>
    <p:extLst>
      <p:ext uri="{BB962C8B-B14F-4D97-AF65-F5344CB8AC3E}">
        <p14:creationId xmlns:p14="http://schemas.microsoft.com/office/powerpoint/2010/main" val="2790006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theme" Target="../theme/theme2.xml"/><Relationship Id="rId5" Type="http://schemas.openxmlformats.org/officeDocument/2006/relationships/slideLayout" Target="../slideLayouts/slideLayout19.xml"/><Relationship Id="rId4"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a:extLst>
              <a:ext uri="{FF2B5EF4-FFF2-40B4-BE49-F238E27FC236}">
                <a16:creationId xmlns:a16="http://schemas.microsoft.com/office/drawing/2014/main" id="{2A5AC6B7-320A-423E-9B0E-F2881DA91EA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a:extLst>
              <a:ext uri="{FF2B5EF4-FFF2-40B4-BE49-F238E27FC236}">
                <a16:creationId xmlns:a16="http://schemas.microsoft.com/office/drawing/2014/main" id="{A0B7584C-AF67-4C8B-8BCE-1A78BE7B0CE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CE4CD5C9-AC70-4CBA-8542-BC1CC2FCEA7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01683C-E465-44A2-A655-6925DFD58D98}" type="datetimeFigureOut">
              <a:rPr lang="pt-BR" smtClean="0"/>
              <a:t>10/09/2019</a:t>
            </a:fld>
            <a:endParaRPr lang="pt-BR"/>
          </a:p>
        </p:txBody>
      </p:sp>
      <p:sp>
        <p:nvSpPr>
          <p:cNvPr id="5" name="Espaço Reservado para Rodapé 4">
            <a:extLst>
              <a:ext uri="{FF2B5EF4-FFF2-40B4-BE49-F238E27FC236}">
                <a16:creationId xmlns:a16="http://schemas.microsoft.com/office/drawing/2014/main" id="{4C9DB11F-B4B4-4C31-ADF5-8CC52F8E9C2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a:extLst>
              <a:ext uri="{FF2B5EF4-FFF2-40B4-BE49-F238E27FC236}">
                <a16:creationId xmlns:a16="http://schemas.microsoft.com/office/drawing/2014/main" id="{27F90CEF-79B2-417A-A277-E1E24595695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A9F172-FE55-42A6-8819-E77EB406270B}" type="slidenum">
              <a:rPr lang="pt-BR" smtClean="0"/>
              <a:t>‹nº›</a:t>
            </a:fld>
            <a:endParaRPr lang="pt-BR"/>
          </a:p>
        </p:txBody>
      </p:sp>
    </p:spTree>
    <p:extLst>
      <p:ext uri="{BB962C8B-B14F-4D97-AF65-F5344CB8AC3E}">
        <p14:creationId xmlns:p14="http://schemas.microsoft.com/office/powerpoint/2010/main" val="6878233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6657304"/>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Texto 1">
            <a:extLst>
              <a:ext uri="{FF2B5EF4-FFF2-40B4-BE49-F238E27FC236}">
                <a16:creationId xmlns:a16="http://schemas.microsoft.com/office/drawing/2014/main" id="{93DA5D38-B236-4702-AF06-45485FEB4F0F}"/>
              </a:ext>
            </a:extLst>
          </p:cNvPr>
          <p:cNvSpPr>
            <a:spLocks noGrp="1"/>
          </p:cNvSpPr>
          <p:nvPr>
            <p:ph type="body" sz="quarter" idx="10"/>
          </p:nvPr>
        </p:nvSpPr>
        <p:spPr>
          <a:xfrm>
            <a:off x="276372" y="2193669"/>
            <a:ext cx="6893011" cy="1720851"/>
          </a:xfrm>
        </p:spPr>
        <p:txBody>
          <a:bodyPr>
            <a:normAutofit fontScale="77500" lnSpcReduction="20000"/>
          </a:bodyPr>
          <a:lstStyle/>
          <a:p>
            <a:pPr algn="ctr"/>
            <a:r>
              <a:rPr lang="pt-BR" sz="5400" dirty="0"/>
              <a:t>Plano de Fomento ao Turismo em Mariana</a:t>
            </a:r>
            <a:r>
              <a:rPr lang="pt-BR" sz="4500" dirty="0"/>
              <a:t>  </a:t>
            </a:r>
          </a:p>
        </p:txBody>
      </p:sp>
      <p:sp>
        <p:nvSpPr>
          <p:cNvPr id="3" name="Retângulo 2">
            <a:extLst>
              <a:ext uri="{FF2B5EF4-FFF2-40B4-BE49-F238E27FC236}">
                <a16:creationId xmlns:a16="http://schemas.microsoft.com/office/drawing/2014/main" id="{C24F13E0-5712-41DE-AC46-46EA11C178E9}"/>
              </a:ext>
            </a:extLst>
          </p:cNvPr>
          <p:cNvSpPr/>
          <p:nvPr/>
        </p:nvSpPr>
        <p:spPr>
          <a:xfrm>
            <a:off x="2726450" y="5479213"/>
            <a:ext cx="2369559" cy="677108"/>
          </a:xfrm>
          <a:prstGeom prst="rect">
            <a:avLst/>
          </a:prstGeom>
        </p:spPr>
        <p:txBody>
          <a:bodyPr wrap="none">
            <a:spAutoFit/>
          </a:bodyPr>
          <a:lstStyle/>
          <a:p>
            <a:pPr>
              <a:defRPr/>
            </a:pPr>
            <a:r>
              <a:rPr lang="pt-BR" sz="1900" b="1" dirty="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Setembro/2019</a:t>
            </a:r>
          </a:p>
          <a:p>
            <a:pPr>
              <a:defRPr/>
            </a:pPr>
            <a:endParaRPr lang="pt-BR" sz="1900" b="1" dirty="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5275068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3F63AB3-DDB5-4315-8418-0121125E65CE}"/>
              </a:ext>
            </a:extLst>
          </p:cNvPr>
          <p:cNvSpPr>
            <a:spLocks noGrp="1"/>
          </p:cNvSpPr>
          <p:nvPr>
            <p:ph type="title"/>
          </p:nvPr>
        </p:nvSpPr>
        <p:spPr/>
        <p:txBody>
          <a:bodyPr/>
          <a:lstStyle/>
          <a:p>
            <a:r>
              <a:rPr lang="pt-BR" dirty="0"/>
              <a:t>2.Fortalecimento Institucional</a:t>
            </a:r>
          </a:p>
        </p:txBody>
      </p:sp>
      <p:graphicFrame>
        <p:nvGraphicFramePr>
          <p:cNvPr id="6" name="Tabela 5">
            <a:extLst>
              <a:ext uri="{FF2B5EF4-FFF2-40B4-BE49-F238E27FC236}">
                <a16:creationId xmlns:a16="http://schemas.microsoft.com/office/drawing/2014/main" id="{E9EDF1B9-CE64-403B-83CE-3DE6263D80F9}"/>
              </a:ext>
            </a:extLst>
          </p:cNvPr>
          <p:cNvGraphicFramePr>
            <a:graphicFrameLocks noGrp="1"/>
          </p:cNvGraphicFramePr>
          <p:nvPr>
            <p:extLst>
              <p:ext uri="{D42A27DB-BD31-4B8C-83A1-F6EECF244321}">
                <p14:modId xmlns:p14="http://schemas.microsoft.com/office/powerpoint/2010/main" val="1164665204"/>
              </p:ext>
            </p:extLst>
          </p:nvPr>
        </p:nvGraphicFramePr>
        <p:xfrm>
          <a:off x="528320" y="1117600"/>
          <a:ext cx="10656260" cy="5271454"/>
        </p:xfrm>
        <a:graphic>
          <a:graphicData uri="http://schemas.openxmlformats.org/drawingml/2006/table">
            <a:tbl>
              <a:tblPr firstRow="1" firstCol="1" bandRow="1"/>
              <a:tblGrid>
                <a:gridCol w="1343118">
                  <a:extLst>
                    <a:ext uri="{9D8B030D-6E8A-4147-A177-3AD203B41FA5}">
                      <a16:colId xmlns:a16="http://schemas.microsoft.com/office/drawing/2014/main" val="20000"/>
                    </a:ext>
                  </a:extLst>
                </a:gridCol>
                <a:gridCol w="9313142">
                  <a:extLst>
                    <a:ext uri="{9D8B030D-6E8A-4147-A177-3AD203B41FA5}">
                      <a16:colId xmlns:a16="http://schemas.microsoft.com/office/drawing/2014/main" val="20001"/>
                    </a:ext>
                  </a:extLst>
                </a:gridCol>
              </a:tblGrid>
              <a:tr h="408526">
                <a:tc>
                  <a:txBody>
                    <a:bodyPr/>
                    <a:lstStyle/>
                    <a:p>
                      <a:pPr algn="just">
                        <a:lnSpc>
                          <a:spcPct val="115000"/>
                        </a:lnSpc>
                        <a:spcBef>
                          <a:spcPts val="300"/>
                        </a:spcBef>
                        <a:spcAft>
                          <a:spcPts val="300"/>
                        </a:spcAft>
                      </a:pPr>
                      <a:r>
                        <a:rPr lang="pt-BR" sz="1400" b="1" dirty="0">
                          <a:solidFill>
                            <a:srgbClr val="FFFFFF"/>
                          </a:solidFill>
                          <a:effectLst/>
                          <a:latin typeface="Verdana"/>
                          <a:ea typeface="Calibri"/>
                          <a:cs typeface="Times New Roman"/>
                        </a:rPr>
                        <a:t>Ação 3:</a:t>
                      </a:r>
                      <a:endParaRPr lang="pt-BR" sz="1400" dirty="0">
                        <a:effectLst/>
                        <a:latin typeface="Verdana"/>
                        <a:ea typeface="Calibri"/>
                        <a:cs typeface="Times New Roman"/>
                      </a:endParaRPr>
                    </a:p>
                  </a:txBody>
                  <a:tcPr marL="24413" marR="244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a:txBody>
                    <a:bodyPr/>
                    <a:lstStyle/>
                    <a:p>
                      <a:pPr algn="just">
                        <a:lnSpc>
                          <a:spcPct val="100000"/>
                        </a:lnSpc>
                        <a:spcBef>
                          <a:spcPts val="300"/>
                        </a:spcBef>
                        <a:spcAft>
                          <a:spcPts val="300"/>
                        </a:spcAft>
                      </a:pPr>
                      <a:r>
                        <a:rPr lang="pt-BR" sz="1400" b="1" dirty="0">
                          <a:solidFill>
                            <a:srgbClr val="FFFFFF"/>
                          </a:solidFill>
                          <a:effectLst/>
                          <a:latin typeface="Verdana"/>
                          <a:ea typeface="Times New Roman"/>
                          <a:cs typeface="Arial"/>
                        </a:rPr>
                        <a:t>Elaboração do Plano de Desenvolvimento Integrado do Turismo Sustentável - PDITS </a:t>
                      </a:r>
                      <a:endParaRPr lang="pt-BR" sz="1400" dirty="0">
                        <a:effectLst/>
                        <a:latin typeface="Verdana"/>
                        <a:ea typeface="Calibri"/>
                        <a:cs typeface="Times New Roman"/>
                      </a:endParaRPr>
                    </a:p>
                  </a:txBody>
                  <a:tcPr marL="24413" marR="244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extLst>
                  <a:ext uri="{0D108BD9-81ED-4DB2-BD59-A6C34878D82A}">
                    <a16:rowId xmlns:a16="http://schemas.microsoft.com/office/drawing/2014/main" val="10000"/>
                  </a:ext>
                </a:extLst>
              </a:tr>
              <a:tr h="152107">
                <a:tc gridSpan="2">
                  <a:txBody>
                    <a:bodyPr/>
                    <a:lstStyle/>
                    <a:p>
                      <a:pPr algn="just">
                        <a:lnSpc>
                          <a:spcPct val="100000"/>
                        </a:lnSpc>
                        <a:spcBef>
                          <a:spcPts val="300"/>
                        </a:spcBef>
                        <a:spcAft>
                          <a:spcPts val="300"/>
                        </a:spcAft>
                      </a:pPr>
                      <a:r>
                        <a:rPr lang="pt-BR" sz="1000" b="1" dirty="0">
                          <a:solidFill>
                            <a:srgbClr val="FFFFFF"/>
                          </a:solidFill>
                          <a:effectLst/>
                          <a:latin typeface="Verdana"/>
                          <a:ea typeface="Calibri"/>
                          <a:cs typeface="Tahoma"/>
                        </a:rPr>
                        <a:t>Descrição</a:t>
                      </a:r>
                      <a:endParaRPr lang="pt-BR" sz="1000" dirty="0">
                        <a:effectLst/>
                        <a:latin typeface="Verdana"/>
                        <a:ea typeface="Calibri"/>
                        <a:cs typeface="Times New Roman"/>
                      </a:endParaRPr>
                    </a:p>
                  </a:txBody>
                  <a:tcPr marL="24413" marR="244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1"/>
                  </a:ext>
                </a:extLst>
              </a:tr>
              <a:tr h="373924">
                <a:tc gridSpan="2">
                  <a:txBody>
                    <a:bodyPr/>
                    <a:lstStyle/>
                    <a:p>
                      <a:pPr algn="just">
                        <a:lnSpc>
                          <a:spcPct val="100000"/>
                        </a:lnSpc>
                        <a:spcBef>
                          <a:spcPts val="300"/>
                        </a:spcBef>
                        <a:spcAft>
                          <a:spcPts val="300"/>
                        </a:spcAft>
                        <a:tabLst>
                          <a:tab pos="935355" algn="l"/>
                        </a:tabLst>
                      </a:pPr>
                      <a:r>
                        <a:rPr lang="pt-BR" sz="1000" dirty="0">
                          <a:effectLst/>
                          <a:latin typeface="Verdana"/>
                          <a:ea typeface="Calibri"/>
                          <a:cs typeface="Times New Roman"/>
                        </a:rPr>
                        <a:t>Elaboração técnica do Plano de Desenvolvimento Integrado do Turismo Sustentável – PDITS –, conforme estabelecido na lei municipal 2875/2014, de maneira integrada com o Conselho Municipal de Turismo e atores do SIMTUR.</a:t>
                      </a:r>
                    </a:p>
                  </a:txBody>
                  <a:tcPr marL="24413" marR="244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02"/>
                  </a:ext>
                </a:extLst>
              </a:tr>
              <a:tr h="152107">
                <a:tc gridSpan="2">
                  <a:txBody>
                    <a:bodyPr/>
                    <a:lstStyle/>
                    <a:p>
                      <a:pPr algn="just">
                        <a:lnSpc>
                          <a:spcPct val="100000"/>
                        </a:lnSpc>
                        <a:spcBef>
                          <a:spcPts val="300"/>
                        </a:spcBef>
                        <a:spcAft>
                          <a:spcPts val="300"/>
                        </a:spcAft>
                      </a:pPr>
                      <a:r>
                        <a:rPr lang="pt-BR" sz="1000" b="1" dirty="0">
                          <a:solidFill>
                            <a:srgbClr val="FFFFFF"/>
                          </a:solidFill>
                          <a:effectLst/>
                          <a:latin typeface="Verdana"/>
                          <a:ea typeface="Calibri"/>
                          <a:cs typeface="Tahoma"/>
                        </a:rPr>
                        <a:t>Justificativa</a:t>
                      </a:r>
                      <a:endParaRPr lang="pt-BR" sz="1000" dirty="0">
                        <a:effectLst/>
                        <a:latin typeface="Verdana"/>
                        <a:ea typeface="Calibri"/>
                        <a:cs typeface="Times New Roman"/>
                      </a:endParaRPr>
                    </a:p>
                  </a:txBody>
                  <a:tcPr marL="24413" marR="244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3"/>
                  </a:ext>
                </a:extLst>
              </a:tr>
              <a:tr h="1094266">
                <a:tc gridSpan="2">
                  <a:txBody>
                    <a:bodyPr/>
                    <a:lstStyle/>
                    <a:p>
                      <a:pPr algn="just">
                        <a:lnSpc>
                          <a:spcPct val="100000"/>
                        </a:lnSpc>
                        <a:spcBef>
                          <a:spcPts val="300"/>
                        </a:spcBef>
                        <a:spcAft>
                          <a:spcPts val="300"/>
                        </a:spcAft>
                      </a:pPr>
                      <a:r>
                        <a:rPr lang="pt-BR" sz="1000" dirty="0">
                          <a:effectLst/>
                          <a:latin typeface="Verdana"/>
                          <a:ea typeface="Calibri"/>
                          <a:cs typeface="Tahoma"/>
                        </a:rPr>
                        <a:t>O </a:t>
                      </a:r>
                      <a:r>
                        <a:rPr lang="pt-BR" sz="1000" dirty="0">
                          <a:effectLst/>
                          <a:latin typeface="Verdana"/>
                          <a:ea typeface="Calibri"/>
                          <a:cs typeface="Times New Roman"/>
                        </a:rPr>
                        <a:t>Plano de Desenvolvimento Integrado do Turismo Sustentável, ou Plano Municipal de Turismo (PMT) como é comumente chamado, é o principal instrumento de gestão do Turismo para os Municípios. Ao estabelecer um horizonte de longo prazo para aplicação do Plano parte-se para a construção de cenários desejados, metas e investimentos necessários à implantação dos projetos estabelecidos.</a:t>
                      </a:r>
                    </a:p>
                    <a:p>
                      <a:pPr algn="just">
                        <a:lnSpc>
                          <a:spcPct val="100000"/>
                        </a:lnSpc>
                        <a:spcBef>
                          <a:spcPts val="300"/>
                        </a:spcBef>
                        <a:spcAft>
                          <a:spcPts val="300"/>
                        </a:spcAft>
                      </a:pPr>
                      <a:r>
                        <a:rPr lang="pt-BR" sz="1000" dirty="0">
                          <a:effectLst/>
                          <a:latin typeface="Verdana"/>
                          <a:ea typeface="Calibri"/>
                          <a:cs typeface="Times New Roman"/>
                        </a:rPr>
                        <a:t>Atualmente, Mariana não possui um Plano Municipal de Turismo e isso implica na qualidade da gestão do turismo local e na interface com políticas públicas em âmbito estadual e federal que exigem a existência do PMT para a inclusão do Município em instrumentos de repasse de recursos como o ICMS Turístico.</a:t>
                      </a:r>
                    </a:p>
                  </a:txBody>
                  <a:tcPr marL="24413" marR="244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04"/>
                  </a:ext>
                </a:extLst>
              </a:tr>
              <a:tr h="152107">
                <a:tc gridSpan="2">
                  <a:txBody>
                    <a:bodyPr/>
                    <a:lstStyle/>
                    <a:p>
                      <a:pPr algn="just">
                        <a:lnSpc>
                          <a:spcPct val="100000"/>
                        </a:lnSpc>
                        <a:spcBef>
                          <a:spcPts val="300"/>
                        </a:spcBef>
                        <a:spcAft>
                          <a:spcPts val="300"/>
                        </a:spcAft>
                      </a:pPr>
                      <a:r>
                        <a:rPr lang="pt-BR" sz="1000" b="1" dirty="0">
                          <a:solidFill>
                            <a:srgbClr val="FFFFFF"/>
                          </a:solidFill>
                          <a:effectLst/>
                          <a:latin typeface="Verdana"/>
                          <a:ea typeface="Calibri"/>
                          <a:cs typeface="Tahoma"/>
                        </a:rPr>
                        <a:t>Produtos e Resultados esperados</a:t>
                      </a:r>
                      <a:endParaRPr lang="pt-BR" sz="1000" dirty="0">
                        <a:effectLst/>
                        <a:latin typeface="Verdana"/>
                        <a:ea typeface="Calibri"/>
                        <a:cs typeface="Times New Roman"/>
                      </a:endParaRPr>
                    </a:p>
                  </a:txBody>
                  <a:tcPr marL="24413" marR="244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5"/>
                  </a:ext>
                </a:extLst>
              </a:tr>
              <a:tr h="2188534">
                <a:tc gridSpan="2">
                  <a:txBody>
                    <a:bodyPr/>
                    <a:lstStyle/>
                    <a:p>
                      <a:pPr algn="just">
                        <a:lnSpc>
                          <a:spcPct val="100000"/>
                        </a:lnSpc>
                        <a:spcBef>
                          <a:spcPts val="300"/>
                        </a:spcBef>
                        <a:spcAft>
                          <a:spcPts val="300"/>
                        </a:spcAft>
                      </a:pPr>
                      <a:r>
                        <a:rPr lang="pt-BR" sz="1000" b="1" dirty="0">
                          <a:effectLst/>
                          <a:latin typeface="Verdana"/>
                          <a:ea typeface="Calibri"/>
                          <a:cs typeface="Times New Roman"/>
                        </a:rPr>
                        <a:t>Produto: </a:t>
                      </a:r>
                      <a:endParaRPr lang="pt-BR" sz="1000" dirty="0">
                        <a:effectLst/>
                        <a:latin typeface="Verdana"/>
                        <a:ea typeface="Calibri"/>
                        <a:cs typeface="Times New Roman"/>
                      </a:endParaRPr>
                    </a:p>
                    <a:p>
                      <a:pPr algn="just">
                        <a:lnSpc>
                          <a:spcPct val="100000"/>
                        </a:lnSpc>
                        <a:spcBef>
                          <a:spcPts val="300"/>
                        </a:spcBef>
                        <a:spcAft>
                          <a:spcPts val="300"/>
                        </a:spcAft>
                      </a:pPr>
                      <a:r>
                        <a:rPr lang="pt-BR" sz="1000" dirty="0">
                          <a:effectLst/>
                          <a:latin typeface="Verdana"/>
                          <a:ea typeface="Calibri"/>
                          <a:cs typeface="Times New Roman"/>
                        </a:rPr>
                        <a:t>Plano de Desenvolvimento Integrado do Turismo Sustentável elaborado com o cumprimento de todas as etapas sugeridas abaixo: </a:t>
                      </a:r>
                    </a:p>
                    <a:p>
                      <a:pPr algn="just">
                        <a:lnSpc>
                          <a:spcPct val="100000"/>
                        </a:lnSpc>
                        <a:spcBef>
                          <a:spcPts val="300"/>
                        </a:spcBef>
                        <a:spcAft>
                          <a:spcPts val="300"/>
                        </a:spcAft>
                      </a:pPr>
                      <a:r>
                        <a:rPr lang="pt-BR" sz="1000" b="0" dirty="0">
                          <a:effectLst/>
                          <a:latin typeface="Verdana"/>
                          <a:ea typeface="Calibri"/>
                          <a:cs typeface="Times New Roman"/>
                        </a:rPr>
                        <a:t>Diagnóstico Estratégico, </a:t>
                      </a:r>
                      <a:r>
                        <a:rPr lang="pt-BR" sz="1000" b="0" dirty="0">
                          <a:effectLst/>
                          <a:latin typeface="Verdana"/>
                          <a:ea typeface="Calibri"/>
                          <a:cs typeface="Times-Bold"/>
                        </a:rPr>
                        <a:t>Validação da Seleção da Área Turística, </a:t>
                      </a:r>
                      <a:r>
                        <a:rPr lang="pt-BR" sz="1000" b="0" dirty="0">
                          <a:effectLst/>
                          <a:latin typeface="Verdana"/>
                          <a:ea typeface="Calibri"/>
                          <a:cs typeface="Times New Roman"/>
                        </a:rPr>
                        <a:t>Direcionamento Estratégico, </a:t>
                      </a:r>
                      <a:r>
                        <a:rPr lang="pt-BR" sz="1000" b="0" dirty="0">
                          <a:effectLst/>
                          <a:latin typeface="Verdana"/>
                          <a:ea typeface="Calibri"/>
                          <a:cs typeface="Times-Bold"/>
                        </a:rPr>
                        <a:t>Estratégias de Desenvolvimento Turístico, Plano de Ação: Seleção de Procedimentos, Ações e Projetos,</a:t>
                      </a:r>
                      <a:r>
                        <a:rPr lang="pt-BR" sz="1000" b="0" baseline="0" dirty="0">
                          <a:effectLst/>
                          <a:latin typeface="Verdana"/>
                          <a:ea typeface="Calibri"/>
                          <a:cs typeface="Times-Bold"/>
                        </a:rPr>
                        <a:t> </a:t>
                      </a:r>
                      <a:r>
                        <a:rPr lang="pt-BR" sz="1000" b="0" dirty="0">
                          <a:effectLst/>
                          <a:latin typeface="Verdana"/>
                          <a:ea typeface="Calibri"/>
                          <a:cs typeface="Times-Bold"/>
                        </a:rPr>
                        <a:t>Avaliação dos Impactos Potenciais (Riscos) da Implementação do PDITS, </a:t>
                      </a:r>
                      <a:r>
                        <a:rPr lang="pt-BR" sz="1000" b="0" dirty="0">
                          <a:effectLst/>
                          <a:latin typeface="Verdana"/>
                          <a:ea typeface="Calibri"/>
                          <a:cs typeface="Times New Roman"/>
                        </a:rPr>
                        <a:t>Indicadores de Resultados do PDITS </a:t>
                      </a:r>
                    </a:p>
                    <a:p>
                      <a:pPr algn="just">
                        <a:lnSpc>
                          <a:spcPct val="100000"/>
                        </a:lnSpc>
                        <a:spcBef>
                          <a:spcPts val="300"/>
                        </a:spcBef>
                        <a:spcAft>
                          <a:spcPts val="300"/>
                        </a:spcAft>
                      </a:pPr>
                      <a:endParaRPr lang="pt-BR" sz="1000" b="0" dirty="0">
                        <a:effectLst/>
                        <a:latin typeface="Verdana"/>
                        <a:ea typeface="Calibri"/>
                        <a:cs typeface="Times New Roman"/>
                      </a:endParaRPr>
                    </a:p>
                    <a:p>
                      <a:pPr algn="just">
                        <a:lnSpc>
                          <a:spcPct val="100000"/>
                        </a:lnSpc>
                        <a:spcBef>
                          <a:spcPts val="300"/>
                        </a:spcBef>
                        <a:spcAft>
                          <a:spcPts val="300"/>
                        </a:spcAft>
                      </a:pPr>
                      <a:r>
                        <a:rPr lang="pt-BR" sz="1000" b="1" dirty="0">
                          <a:effectLst/>
                          <a:latin typeface="Verdana"/>
                          <a:ea typeface="Calibri"/>
                          <a:cs typeface="Tahoma"/>
                        </a:rPr>
                        <a:t> Resultados esperados: </a:t>
                      </a:r>
                      <a:endParaRPr lang="pt-BR" sz="1000" b="1" dirty="0">
                        <a:effectLst/>
                        <a:latin typeface="Verdana"/>
                        <a:ea typeface="Calibri"/>
                        <a:cs typeface="Times New Roman"/>
                      </a:endParaRPr>
                    </a:p>
                    <a:p>
                      <a:pPr algn="just">
                        <a:lnSpc>
                          <a:spcPct val="100000"/>
                        </a:lnSpc>
                        <a:spcBef>
                          <a:spcPts val="300"/>
                        </a:spcBef>
                        <a:spcAft>
                          <a:spcPts val="300"/>
                        </a:spcAft>
                      </a:pPr>
                      <a:r>
                        <a:rPr lang="pt-BR" sz="1000" dirty="0">
                          <a:effectLst/>
                          <a:latin typeface="Verdana"/>
                          <a:ea typeface="Calibri"/>
                          <a:cs typeface="Tahoma"/>
                        </a:rPr>
                        <a:t>- Estabelecimento das estratégias de desenvolvimento de longo prazo para o Turismo de Mariana. </a:t>
                      </a:r>
                      <a:endParaRPr lang="pt-BR" sz="1000" dirty="0">
                        <a:effectLst/>
                        <a:latin typeface="Verdana"/>
                        <a:ea typeface="Calibri"/>
                        <a:cs typeface="Times New Roman"/>
                      </a:endParaRPr>
                    </a:p>
                    <a:p>
                      <a:pPr algn="just">
                        <a:lnSpc>
                          <a:spcPct val="100000"/>
                        </a:lnSpc>
                        <a:spcBef>
                          <a:spcPts val="300"/>
                        </a:spcBef>
                        <a:spcAft>
                          <a:spcPts val="300"/>
                        </a:spcAft>
                      </a:pPr>
                      <a:r>
                        <a:rPr lang="pt-BR" sz="1000" dirty="0">
                          <a:effectLst/>
                          <a:latin typeface="Verdana"/>
                          <a:ea typeface="Calibri"/>
                          <a:cs typeface="Tahoma"/>
                        </a:rPr>
                        <a:t>- Melhor aproveitamento de recursos de origem municipal, estadual e federal. </a:t>
                      </a:r>
                      <a:endParaRPr lang="pt-BR" sz="1000" dirty="0">
                        <a:effectLst/>
                        <a:latin typeface="Verdana"/>
                        <a:ea typeface="Calibri"/>
                        <a:cs typeface="Times New Roman"/>
                      </a:endParaRPr>
                    </a:p>
                    <a:p>
                      <a:pPr algn="just">
                        <a:lnSpc>
                          <a:spcPct val="100000"/>
                        </a:lnSpc>
                        <a:spcBef>
                          <a:spcPts val="300"/>
                        </a:spcBef>
                        <a:spcAft>
                          <a:spcPts val="300"/>
                        </a:spcAft>
                      </a:pPr>
                      <a:r>
                        <a:rPr lang="pt-BR" sz="1000" dirty="0">
                          <a:effectLst/>
                          <a:latin typeface="Verdana"/>
                          <a:ea typeface="Calibri"/>
                          <a:cs typeface="Tahoma"/>
                        </a:rPr>
                        <a:t>- Maior integração do Sistema Municipal de Turismo. </a:t>
                      </a:r>
                      <a:endParaRPr lang="pt-BR" sz="1000" dirty="0">
                        <a:effectLst/>
                        <a:latin typeface="Verdana"/>
                        <a:ea typeface="Calibri"/>
                        <a:cs typeface="Times New Roman"/>
                      </a:endParaRPr>
                    </a:p>
                    <a:p>
                      <a:pPr algn="just">
                        <a:lnSpc>
                          <a:spcPct val="100000"/>
                        </a:lnSpc>
                        <a:spcBef>
                          <a:spcPts val="300"/>
                        </a:spcBef>
                        <a:spcAft>
                          <a:spcPts val="300"/>
                        </a:spcAft>
                      </a:pPr>
                      <a:r>
                        <a:rPr lang="pt-BR" sz="1000" dirty="0">
                          <a:effectLst/>
                          <a:latin typeface="Verdana"/>
                          <a:ea typeface="Calibri"/>
                          <a:cs typeface="Tahoma"/>
                        </a:rPr>
                        <a:t>- Desenvolvimento integrado e sustentável da atividade turística.</a:t>
                      </a:r>
                      <a:endParaRPr lang="pt-BR" sz="1000" dirty="0">
                        <a:effectLst/>
                        <a:latin typeface="Verdana"/>
                        <a:ea typeface="Calibri"/>
                        <a:cs typeface="Times New Roman"/>
                      </a:endParaRPr>
                    </a:p>
                  </a:txBody>
                  <a:tcPr marL="24413" marR="244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06"/>
                  </a:ext>
                </a:extLst>
              </a:tr>
              <a:tr h="152107">
                <a:tc gridSpan="2">
                  <a:txBody>
                    <a:bodyPr/>
                    <a:lstStyle/>
                    <a:p>
                      <a:pPr algn="just">
                        <a:lnSpc>
                          <a:spcPct val="100000"/>
                        </a:lnSpc>
                        <a:spcBef>
                          <a:spcPts val="300"/>
                        </a:spcBef>
                        <a:spcAft>
                          <a:spcPts val="300"/>
                        </a:spcAft>
                      </a:pPr>
                      <a:r>
                        <a:rPr lang="pt-BR" sz="1000" b="1" dirty="0">
                          <a:solidFill>
                            <a:srgbClr val="FFFFFF"/>
                          </a:solidFill>
                          <a:effectLst/>
                          <a:latin typeface="Verdana"/>
                          <a:ea typeface="Calibri"/>
                          <a:cs typeface="Tahoma"/>
                        </a:rPr>
                        <a:t>Responsáveis e Envolvidos</a:t>
                      </a:r>
                      <a:endParaRPr lang="pt-BR" sz="1000" dirty="0">
                        <a:effectLst/>
                        <a:latin typeface="Verdana"/>
                        <a:ea typeface="Calibri"/>
                        <a:cs typeface="Times New Roman"/>
                      </a:endParaRPr>
                    </a:p>
                  </a:txBody>
                  <a:tcPr marL="24413" marR="244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7"/>
                  </a:ext>
                </a:extLst>
              </a:tr>
              <a:tr h="291804">
                <a:tc gridSpan="2">
                  <a:txBody>
                    <a:bodyPr/>
                    <a:lstStyle/>
                    <a:p>
                      <a:pPr algn="just">
                        <a:lnSpc>
                          <a:spcPct val="100000"/>
                        </a:lnSpc>
                        <a:spcBef>
                          <a:spcPts val="300"/>
                        </a:spcBef>
                        <a:spcAft>
                          <a:spcPts val="300"/>
                        </a:spcAft>
                      </a:pPr>
                      <a:r>
                        <a:rPr lang="pt-BR" sz="1000" dirty="0">
                          <a:effectLst/>
                          <a:latin typeface="Verdana"/>
                          <a:ea typeface="Calibri"/>
                          <a:cs typeface="Tahoma"/>
                        </a:rPr>
                        <a:t>Fundação Renova, Secretaria Municipal de Turismo, Conselho Municipal de Turismo e integrantes do Sistema Municipal de Turismo.</a:t>
                      </a:r>
                      <a:endParaRPr lang="pt-BR" sz="1000" dirty="0">
                        <a:effectLst/>
                        <a:latin typeface="Verdana"/>
                        <a:ea typeface="Calibri"/>
                        <a:cs typeface="Times New Roman"/>
                      </a:endParaRPr>
                    </a:p>
                  </a:txBody>
                  <a:tcPr marL="24413" marR="244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08"/>
                  </a:ext>
                </a:extLst>
              </a:tr>
              <a:tr h="152107">
                <a:tc gridSpan="2">
                  <a:txBody>
                    <a:bodyPr/>
                    <a:lstStyle/>
                    <a:p>
                      <a:pPr algn="just">
                        <a:lnSpc>
                          <a:spcPct val="100000"/>
                        </a:lnSpc>
                        <a:spcBef>
                          <a:spcPts val="300"/>
                        </a:spcBef>
                        <a:spcAft>
                          <a:spcPts val="300"/>
                        </a:spcAft>
                      </a:pPr>
                      <a:r>
                        <a:rPr lang="pt-BR" sz="1000" b="1" dirty="0">
                          <a:solidFill>
                            <a:srgbClr val="FFFFFF"/>
                          </a:solidFill>
                          <a:effectLst/>
                          <a:latin typeface="Verdana"/>
                          <a:ea typeface="Calibri"/>
                          <a:cs typeface="Tahoma"/>
                        </a:rPr>
                        <a:t>Período de realização</a:t>
                      </a:r>
                      <a:endParaRPr lang="pt-BR" sz="1000" dirty="0">
                        <a:effectLst/>
                        <a:latin typeface="Verdana"/>
                        <a:ea typeface="Calibri"/>
                        <a:cs typeface="Times New Roman"/>
                      </a:endParaRPr>
                    </a:p>
                  </a:txBody>
                  <a:tcPr marL="24413" marR="244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9"/>
                  </a:ext>
                </a:extLst>
              </a:tr>
              <a:tr h="152107">
                <a:tc gridSpan="2">
                  <a:txBody>
                    <a:bodyPr/>
                    <a:lstStyle/>
                    <a:p>
                      <a:pPr algn="just">
                        <a:lnSpc>
                          <a:spcPct val="100000"/>
                        </a:lnSpc>
                        <a:spcBef>
                          <a:spcPts val="300"/>
                        </a:spcBef>
                        <a:spcAft>
                          <a:spcPts val="300"/>
                        </a:spcAft>
                      </a:pPr>
                      <a:r>
                        <a:rPr lang="pt-BR" sz="1000" dirty="0">
                          <a:effectLst/>
                          <a:latin typeface="Verdana"/>
                          <a:ea typeface="Calibri"/>
                          <a:cs typeface="Tahoma"/>
                        </a:rPr>
                        <a:t>De dezembro/19 a fevereiro de 2020.</a:t>
                      </a:r>
                      <a:endParaRPr lang="pt-BR" sz="1000" dirty="0">
                        <a:effectLst/>
                        <a:latin typeface="Verdana"/>
                        <a:ea typeface="Calibri"/>
                        <a:cs typeface="Times New Roman"/>
                      </a:endParaRPr>
                    </a:p>
                  </a:txBody>
                  <a:tcPr marL="24413" marR="244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22044613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3F63AB3-DDB5-4315-8418-0121125E65CE}"/>
              </a:ext>
            </a:extLst>
          </p:cNvPr>
          <p:cNvSpPr>
            <a:spLocks noGrp="1"/>
          </p:cNvSpPr>
          <p:nvPr>
            <p:ph type="title"/>
          </p:nvPr>
        </p:nvSpPr>
        <p:spPr/>
        <p:txBody>
          <a:bodyPr/>
          <a:lstStyle/>
          <a:p>
            <a:r>
              <a:rPr lang="pt-BR" dirty="0"/>
              <a:t>2.Fortalecimento Institucional</a:t>
            </a:r>
          </a:p>
        </p:txBody>
      </p:sp>
      <p:graphicFrame>
        <p:nvGraphicFramePr>
          <p:cNvPr id="7" name="Tabela 6">
            <a:extLst>
              <a:ext uri="{FF2B5EF4-FFF2-40B4-BE49-F238E27FC236}">
                <a16:creationId xmlns:a16="http://schemas.microsoft.com/office/drawing/2014/main" id="{0763A427-93FF-4CFB-827E-B24F82901EA3}"/>
              </a:ext>
            </a:extLst>
          </p:cNvPr>
          <p:cNvGraphicFramePr>
            <a:graphicFrameLocks noGrp="1"/>
          </p:cNvGraphicFramePr>
          <p:nvPr>
            <p:extLst>
              <p:ext uri="{D42A27DB-BD31-4B8C-83A1-F6EECF244321}">
                <p14:modId xmlns:p14="http://schemas.microsoft.com/office/powerpoint/2010/main" val="3479513099"/>
              </p:ext>
            </p:extLst>
          </p:nvPr>
        </p:nvGraphicFramePr>
        <p:xfrm>
          <a:off x="457227" y="1024227"/>
          <a:ext cx="10292053" cy="5376571"/>
        </p:xfrm>
        <a:graphic>
          <a:graphicData uri="http://schemas.openxmlformats.org/drawingml/2006/table">
            <a:tbl>
              <a:tblPr firstRow="1" firstCol="1" bandRow="1"/>
              <a:tblGrid>
                <a:gridCol w="1297211">
                  <a:extLst>
                    <a:ext uri="{9D8B030D-6E8A-4147-A177-3AD203B41FA5}">
                      <a16:colId xmlns:a16="http://schemas.microsoft.com/office/drawing/2014/main" val="20000"/>
                    </a:ext>
                  </a:extLst>
                </a:gridCol>
                <a:gridCol w="8994842">
                  <a:extLst>
                    <a:ext uri="{9D8B030D-6E8A-4147-A177-3AD203B41FA5}">
                      <a16:colId xmlns:a16="http://schemas.microsoft.com/office/drawing/2014/main" val="20001"/>
                    </a:ext>
                  </a:extLst>
                </a:gridCol>
              </a:tblGrid>
              <a:tr h="256197">
                <a:tc>
                  <a:txBody>
                    <a:bodyPr/>
                    <a:lstStyle/>
                    <a:p>
                      <a:pPr algn="just">
                        <a:lnSpc>
                          <a:spcPct val="115000"/>
                        </a:lnSpc>
                        <a:spcBef>
                          <a:spcPts val="400"/>
                        </a:spcBef>
                        <a:spcAft>
                          <a:spcPts val="400"/>
                        </a:spcAft>
                      </a:pPr>
                      <a:r>
                        <a:rPr lang="pt-BR" sz="1400" b="1" dirty="0">
                          <a:solidFill>
                            <a:srgbClr val="FFFFFF"/>
                          </a:solidFill>
                          <a:effectLst/>
                          <a:latin typeface="Verdana"/>
                          <a:ea typeface="Calibri"/>
                          <a:cs typeface="Times New Roman"/>
                        </a:rPr>
                        <a:t>Ação 4:</a:t>
                      </a:r>
                      <a:endParaRPr lang="pt-BR" sz="1400" dirty="0">
                        <a:effectLst/>
                        <a:latin typeface="Verdana"/>
                        <a:ea typeface="Calibri"/>
                        <a:cs typeface="Times New Roman"/>
                      </a:endParaRPr>
                    </a:p>
                  </a:txBody>
                  <a:tcPr marL="45194" marR="45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a:txBody>
                    <a:bodyPr/>
                    <a:lstStyle/>
                    <a:p>
                      <a:pPr algn="just">
                        <a:lnSpc>
                          <a:spcPct val="115000"/>
                        </a:lnSpc>
                        <a:spcBef>
                          <a:spcPts val="400"/>
                        </a:spcBef>
                        <a:spcAft>
                          <a:spcPts val="400"/>
                        </a:spcAft>
                      </a:pPr>
                      <a:r>
                        <a:rPr lang="pt-BR" sz="1400" b="1" dirty="0">
                          <a:solidFill>
                            <a:srgbClr val="FFFFFF"/>
                          </a:solidFill>
                          <a:effectLst/>
                          <a:latin typeface="Verdana"/>
                          <a:ea typeface="Times New Roman"/>
                          <a:cs typeface="Arial"/>
                        </a:rPr>
                        <a:t>Criação do Sistema Municipal de Informações Turísticas </a:t>
                      </a:r>
                      <a:endParaRPr lang="pt-BR" sz="1400" dirty="0">
                        <a:effectLst/>
                        <a:latin typeface="Verdana"/>
                        <a:ea typeface="Calibri"/>
                        <a:cs typeface="Times New Roman"/>
                      </a:endParaRPr>
                    </a:p>
                  </a:txBody>
                  <a:tcPr marL="45194" marR="45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extLst>
                  <a:ext uri="{0D108BD9-81ED-4DB2-BD59-A6C34878D82A}">
                    <a16:rowId xmlns:a16="http://schemas.microsoft.com/office/drawing/2014/main" val="10000"/>
                  </a:ext>
                </a:extLst>
              </a:tr>
              <a:tr h="182998">
                <a:tc gridSpan="2">
                  <a:txBody>
                    <a:bodyPr/>
                    <a:lstStyle/>
                    <a:p>
                      <a:pPr algn="just">
                        <a:lnSpc>
                          <a:spcPct val="115000"/>
                        </a:lnSpc>
                        <a:spcBef>
                          <a:spcPts val="400"/>
                        </a:spcBef>
                        <a:spcAft>
                          <a:spcPts val="400"/>
                        </a:spcAft>
                      </a:pPr>
                      <a:r>
                        <a:rPr lang="pt-BR" sz="1000" b="1" dirty="0">
                          <a:solidFill>
                            <a:srgbClr val="FFFFFF"/>
                          </a:solidFill>
                          <a:effectLst/>
                          <a:latin typeface="Verdana"/>
                          <a:ea typeface="Calibri"/>
                          <a:cs typeface="Tahoma"/>
                        </a:rPr>
                        <a:t>Descrição</a:t>
                      </a:r>
                      <a:endParaRPr lang="pt-BR" sz="1000" dirty="0">
                        <a:effectLst/>
                        <a:latin typeface="Verdana"/>
                        <a:ea typeface="Calibri"/>
                        <a:cs typeface="Times New Roman"/>
                      </a:endParaRPr>
                    </a:p>
                  </a:txBody>
                  <a:tcPr marL="45194" marR="45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1"/>
                  </a:ext>
                </a:extLst>
              </a:tr>
              <a:tr h="616120">
                <a:tc gridSpan="2">
                  <a:txBody>
                    <a:bodyPr/>
                    <a:lstStyle/>
                    <a:p>
                      <a:pPr algn="just">
                        <a:lnSpc>
                          <a:spcPct val="115000"/>
                        </a:lnSpc>
                        <a:spcBef>
                          <a:spcPts val="400"/>
                        </a:spcBef>
                        <a:spcAft>
                          <a:spcPts val="400"/>
                        </a:spcAft>
                        <a:tabLst>
                          <a:tab pos="935355" algn="l"/>
                        </a:tabLst>
                      </a:pPr>
                      <a:r>
                        <a:rPr lang="pt-BR" sz="1000">
                          <a:effectLst/>
                          <a:latin typeface="Verdana"/>
                          <a:ea typeface="Calibri"/>
                          <a:cs typeface="Times New Roman"/>
                        </a:rPr>
                        <a:t>Criação do Sistema Municipal de Informações o qual será um instrumento de levantamento e integração de informações sobre a demanda turística do município, utilização de atrativos turísticos, ocupação hoteleira, integração do Simtur e monitoramento da oferta turística. </a:t>
                      </a:r>
                    </a:p>
                  </a:txBody>
                  <a:tcPr marL="45194" marR="45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02"/>
                  </a:ext>
                </a:extLst>
              </a:tr>
              <a:tr h="182998">
                <a:tc gridSpan="2">
                  <a:txBody>
                    <a:bodyPr/>
                    <a:lstStyle/>
                    <a:p>
                      <a:pPr algn="just">
                        <a:lnSpc>
                          <a:spcPct val="115000"/>
                        </a:lnSpc>
                        <a:spcBef>
                          <a:spcPts val="400"/>
                        </a:spcBef>
                        <a:spcAft>
                          <a:spcPts val="400"/>
                        </a:spcAft>
                      </a:pPr>
                      <a:r>
                        <a:rPr lang="pt-BR" sz="1000" b="1">
                          <a:solidFill>
                            <a:srgbClr val="FFFFFF"/>
                          </a:solidFill>
                          <a:effectLst/>
                          <a:latin typeface="Verdana"/>
                          <a:ea typeface="Calibri"/>
                          <a:cs typeface="Tahoma"/>
                        </a:rPr>
                        <a:t>Justificativa</a:t>
                      </a:r>
                      <a:endParaRPr lang="pt-BR" sz="1000">
                        <a:effectLst/>
                        <a:latin typeface="Verdana"/>
                        <a:ea typeface="Calibri"/>
                        <a:cs typeface="Times New Roman"/>
                      </a:endParaRPr>
                    </a:p>
                  </a:txBody>
                  <a:tcPr marL="45194" marR="45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3"/>
                  </a:ext>
                </a:extLst>
              </a:tr>
              <a:tr h="910572">
                <a:tc gridSpan="2">
                  <a:txBody>
                    <a:bodyPr/>
                    <a:lstStyle/>
                    <a:p>
                      <a:pPr algn="just">
                        <a:lnSpc>
                          <a:spcPct val="115000"/>
                        </a:lnSpc>
                        <a:spcBef>
                          <a:spcPts val="400"/>
                        </a:spcBef>
                        <a:spcAft>
                          <a:spcPts val="400"/>
                        </a:spcAft>
                      </a:pPr>
                      <a:r>
                        <a:rPr lang="pt-BR" sz="1000" dirty="0">
                          <a:effectLst/>
                          <a:latin typeface="Verdana"/>
                          <a:ea typeface="Calibri"/>
                          <a:cs typeface="Times New Roman"/>
                        </a:rPr>
                        <a:t>O Simtur de Mariana não dispõe de informações técnicas sobre o fluxo do turismo e também não há monitoramento da dinâmica da oferta turística local. </a:t>
                      </a:r>
                    </a:p>
                    <a:p>
                      <a:pPr algn="just">
                        <a:lnSpc>
                          <a:spcPct val="115000"/>
                        </a:lnSpc>
                        <a:spcBef>
                          <a:spcPts val="400"/>
                        </a:spcBef>
                        <a:spcAft>
                          <a:spcPts val="400"/>
                        </a:spcAft>
                      </a:pPr>
                      <a:r>
                        <a:rPr lang="pt-BR" sz="1000" dirty="0">
                          <a:effectLst/>
                          <a:latin typeface="Verdana"/>
                          <a:ea typeface="Calibri"/>
                          <a:cs typeface="Times New Roman"/>
                        </a:rPr>
                        <a:t>A inexistência de informações prejudica a gestão da atividade turística, pois não permite a análise criteriosa do funcionamento do turismo local.  </a:t>
                      </a:r>
                    </a:p>
                  </a:txBody>
                  <a:tcPr marL="45194" marR="45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04"/>
                  </a:ext>
                </a:extLst>
              </a:tr>
              <a:tr h="182998">
                <a:tc gridSpan="2">
                  <a:txBody>
                    <a:bodyPr/>
                    <a:lstStyle/>
                    <a:p>
                      <a:pPr algn="just">
                        <a:lnSpc>
                          <a:spcPct val="115000"/>
                        </a:lnSpc>
                        <a:spcBef>
                          <a:spcPts val="400"/>
                        </a:spcBef>
                        <a:spcAft>
                          <a:spcPts val="400"/>
                        </a:spcAft>
                      </a:pPr>
                      <a:r>
                        <a:rPr lang="pt-BR" sz="1000" b="1" dirty="0">
                          <a:solidFill>
                            <a:srgbClr val="FFFFFF"/>
                          </a:solidFill>
                          <a:effectLst/>
                          <a:latin typeface="Verdana"/>
                          <a:ea typeface="Calibri"/>
                          <a:cs typeface="Tahoma"/>
                        </a:rPr>
                        <a:t>Produtos e Resultados esperados</a:t>
                      </a:r>
                      <a:endParaRPr lang="pt-BR" sz="1000" dirty="0">
                        <a:effectLst/>
                        <a:latin typeface="Verdana"/>
                        <a:ea typeface="Calibri"/>
                        <a:cs typeface="Times New Roman"/>
                      </a:endParaRPr>
                    </a:p>
                  </a:txBody>
                  <a:tcPr marL="45194" marR="45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5"/>
                  </a:ext>
                </a:extLst>
              </a:tr>
              <a:tr h="2109447">
                <a:tc gridSpan="2">
                  <a:txBody>
                    <a:bodyPr/>
                    <a:lstStyle/>
                    <a:p>
                      <a:pPr algn="just">
                        <a:lnSpc>
                          <a:spcPct val="115000"/>
                        </a:lnSpc>
                        <a:spcBef>
                          <a:spcPts val="400"/>
                        </a:spcBef>
                        <a:spcAft>
                          <a:spcPts val="400"/>
                        </a:spcAft>
                      </a:pPr>
                      <a:r>
                        <a:rPr lang="pt-BR" sz="1000" b="1" dirty="0">
                          <a:effectLst/>
                          <a:latin typeface="Verdana"/>
                          <a:ea typeface="Calibri"/>
                          <a:cs typeface="Times New Roman"/>
                        </a:rPr>
                        <a:t>Produtos: </a:t>
                      </a:r>
                      <a:endParaRPr lang="pt-BR" sz="1000" dirty="0">
                        <a:effectLst/>
                        <a:latin typeface="Verdana"/>
                        <a:ea typeface="Calibri"/>
                        <a:cs typeface="Times New Roman"/>
                      </a:endParaRPr>
                    </a:p>
                    <a:p>
                      <a:pPr algn="just">
                        <a:lnSpc>
                          <a:spcPct val="115000"/>
                        </a:lnSpc>
                        <a:spcBef>
                          <a:spcPts val="400"/>
                        </a:spcBef>
                        <a:spcAft>
                          <a:spcPts val="400"/>
                        </a:spcAft>
                      </a:pPr>
                      <a:r>
                        <a:rPr lang="pt-BR" sz="1000" dirty="0">
                          <a:effectLst/>
                          <a:latin typeface="Verdana"/>
                          <a:ea typeface="Calibri"/>
                          <a:cs typeface="Times New Roman"/>
                        </a:rPr>
                        <a:t>- Relatórios de Pesquisas de Demanda Turística nos principais eventos do Município. </a:t>
                      </a:r>
                    </a:p>
                    <a:p>
                      <a:pPr algn="just">
                        <a:lnSpc>
                          <a:spcPct val="115000"/>
                        </a:lnSpc>
                        <a:spcBef>
                          <a:spcPts val="400"/>
                        </a:spcBef>
                        <a:spcAft>
                          <a:spcPts val="400"/>
                        </a:spcAft>
                      </a:pPr>
                      <a:r>
                        <a:rPr lang="pt-BR" sz="1000" dirty="0">
                          <a:effectLst/>
                          <a:latin typeface="Verdana"/>
                          <a:ea typeface="Calibri"/>
                          <a:cs typeface="Times New Roman"/>
                        </a:rPr>
                        <a:t>- Relatório de Pesquisa de Demanda Turística aplicada junto ao fluxo permanente de turistas.</a:t>
                      </a:r>
                    </a:p>
                    <a:p>
                      <a:pPr algn="just">
                        <a:lnSpc>
                          <a:spcPct val="115000"/>
                        </a:lnSpc>
                        <a:spcBef>
                          <a:spcPts val="400"/>
                        </a:spcBef>
                        <a:spcAft>
                          <a:spcPts val="400"/>
                        </a:spcAft>
                      </a:pPr>
                      <a:r>
                        <a:rPr lang="pt-BR" sz="1000" dirty="0">
                          <a:effectLst/>
                          <a:latin typeface="Verdana"/>
                          <a:ea typeface="Calibri"/>
                          <a:cs typeface="Times New Roman"/>
                        </a:rPr>
                        <a:t>- Inventário da Oferta Turística completo e atualizado. </a:t>
                      </a:r>
                      <a:r>
                        <a:rPr lang="pt-BR" sz="1000" dirty="0">
                          <a:effectLst/>
                          <a:latin typeface="Verdana"/>
                          <a:ea typeface="Calibri"/>
                          <a:cs typeface="Tahoma"/>
                        </a:rPr>
                        <a:t> </a:t>
                      </a:r>
                      <a:endParaRPr lang="pt-BR" sz="1000" dirty="0">
                        <a:effectLst/>
                        <a:latin typeface="Verdana"/>
                        <a:ea typeface="Calibri"/>
                        <a:cs typeface="Times New Roman"/>
                      </a:endParaRPr>
                    </a:p>
                    <a:p>
                      <a:pPr algn="just">
                        <a:lnSpc>
                          <a:spcPct val="115000"/>
                        </a:lnSpc>
                        <a:spcBef>
                          <a:spcPts val="400"/>
                        </a:spcBef>
                        <a:spcAft>
                          <a:spcPts val="400"/>
                        </a:spcAft>
                      </a:pPr>
                      <a:r>
                        <a:rPr lang="pt-BR" sz="1000" dirty="0">
                          <a:effectLst/>
                          <a:latin typeface="Verdana"/>
                          <a:ea typeface="Calibri"/>
                          <a:cs typeface="Tahoma"/>
                        </a:rPr>
                        <a:t>- Boletim de Ocupação Hoteleira no período de 12 meses.</a:t>
                      </a:r>
                      <a:endParaRPr lang="pt-BR" sz="1000" dirty="0">
                        <a:effectLst/>
                        <a:latin typeface="Verdana"/>
                        <a:ea typeface="Calibri"/>
                        <a:cs typeface="Times New Roman"/>
                      </a:endParaRPr>
                    </a:p>
                    <a:p>
                      <a:pPr algn="just">
                        <a:lnSpc>
                          <a:spcPct val="115000"/>
                        </a:lnSpc>
                        <a:spcBef>
                          <a:spcPts val="400"/>
                        </a:spcBef>
                        <a:spcAft>
                          <a:spcPts val="400"/>
                        </a:spcAft>
                      </a:pPr>
                      <a:r>
                        <a:rPr lang="pt-BR" sz="1000" dirty="0">
                          <a:effectLst/>
                          <a:latin typeface="Verdana"/>
                          <a:ea typeface="Calibri"/>
                          <a:cs typeface="Tahoma"/>
                        </a:rPr>
                        <a:t>- Análise de integração do Sistema Municipal de Turismo.</a:t>
                      </a:r>
                      <a:endParaRPr lang="pt-BR" sz="1000" dirty="0">
                        <a:effectLst/>
                        <a:latin typeface="Verdana"/>
                        <a:ea typeface="Calibri"/>
                        <a:cs typeface="Times New Roman"/>
                      </a:endParaRPr>
                    </a:p>
                    <a:p>
                      <a:pPr algn="just">
                        <a:lnSpc>
                          <a:spcPct val="115000"/>
                        </a:lnSpc>
                        <a:spcBef>
                          <a:spcPts val="400"/>
                        </a:spcBef>
                        <a:spcAft>
                          <a:spcPts val="400"/>
                        </a:spcAft>
                      </a:pPr>
                      <a:r>
                        <a:rPr lang="pt-BR" sz="1000" dirty="0">
                          <a:effectLst/>
                          <a:latin typeface="Verdana"/>
                          <a:ea typeface="Calibri"/>
                          <a:cs typeface="Tahoma"/>
                        </a:rPr>
                        <a:t>- Oferta dos roteiros turísticos em aplicativo online.</a:t>
                      </a:r>
                      <a:endParaRPr lang="pt-BR" sz="1000" dirty="0">
                        <a:effectLst/>
                        <a:latin typeface="Verdana"/>
                        <a:ea typeface="Calibri"/>
                        <a:cs typeface="Times New Roman"/>
                      </a:endParaRPr>
                    </a:p>
                  </a:txBody>
                  <a:tcPr marL="45194" marR="45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06"/>
                  </a:ext>
                </a:extLst>
              </a:tr>
              <a:tr h="182998">
                <a:tc gridSpan="2">
                  <a:txBody>
                    <a:bodyPr/>
                    <a:lstStyle/>
                    <a:p>
                      <a:pPr algn="just">
                        <a:lnSpc>
                          <a:spcPct val="115000"/>
                        </a:lnSpc>
                        <a:spcBef>
                          <a:spcPts val="400"/>
                        </a:spcBef>
                        <a:spcAft>
                          <a:spcPts val="400"/>
                        </a:spcAft>
                      </a:pPr>
                      <a:r>
                        <a:rPr lang="pt-BR" sz="1000" b="1">
                          <a:solidFill>
                            <a:srgbClr val="FFFFFF"/>
                          </a:solidFill>
                          <a:effectLst/>
                          <a:latin typeface="Verdana"/>
                          <a:ea typeface="Calibri"/>
                          <a:cs typeface="Tahoma"/>
                        </a:rPr>
                        <a:t>Responsáveis e Envolvidos</a:t>
                      </a:r>
                      <a:endParaRPr lang="pt-BR" sz="1000">
                        <a:effectLst/>
                        <a:latin typeface="Verdana"/>
                        <a:ea typeface="Calibri"/>
                        <a:cs typeface="Times New Roman"/>
                      </a:endParaRPr>
                    </a:p>
                  </a:txBody>
                  <a:tcPr marL="45194" marR="45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7"/>
                  </a:ext>
                </a:extLst>
              </a:tr>
              <a:tr h="386247">
                <a:tc gridSpan="2">
                  <a:txBody>
                    <a:bodyPr/>
                    <a:lstStyle/>
                    <a:p>
                      <a:pPr algn="just">
                        <a:lnSpc>
                          <a:spcPct val="115000"/>
                        </a:lnSpc>
                        <a:spcBef>
                          <a:spcPts val="400"/>
                        </a:spcBef>
                        <a:spcAft>
                          <a:spcPts val="400"/>
                        </a:spcAft>
                      </a:pPr>
                      <a:r>
                        <a:rPr lang="pt-BR" sz="1000">
                          <a:effectLst/>
                          <a:latin typeface="Verdana"/>
                          <a:ea typeface="Calibri"/>
                          <a:cs typeface="Tahoma"/>
                        </a:rPr>
                        <a:t>Fundação Renova, Secretaria Municipal de Turismo, Conselho Municipal de Turismo e integrantes do Sistema Municipal de Turismo.</a:t>
                      </a:r>
                      <a:endParaRPr lang="pt-BR" sz="1000">
                        <a:effectLst/>
                        <a:latin typeface="Verdana"/>
                        <a:ea typeface="Calibri"/>
                        <a:cs typeface="Times New Roman"/>
                      </a:endParaRPr>
                    </a:p>
                  </a:txBody>
                  <a:tcPr marL="45194" marR="45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08"/>
                  </a:ext>
                </a:extLst>
              </a:tr>
              <a:tr h="182998">
                <a:tc gridSpan="2">
                  <a:txBody>
                    <a:bodyPr/>
                    <a:lstStyle/>
                    <a:p>
                      <a:pPr algn="just">
                        <a:lnSpc>
                          <a:spcPct val="115000"/>
                        </a:lnSpc>
                        <a:spcBef>
                          <a:spcPts val="400"/>
                        </a:spcBef>
                        <a:spcAft>
                          <a:spcPts val="400"/>
                        </a:spcAft>
                      </a:pPr>
                      <a:r>
                        <a:rPr lang="pt-BR" sz="1000" b="1" dirty="0">
                          <a:solidFill>
                            <a:srgbClr val="FFFFFF"/>
                          </a:solidFill>
                          <a:effectLst/>
                          <a:latin typeface="Verdana"/>
                          <a:ea typeface="Calibri"/>
                          <a:cs typeface="Tahoma"/>
                        </a:rPr>
                        <a:t>Período de realização</a:t>
                      </a:r>
                      <a:endParaRPr lang="pt-BR" sz="1000" dirty="0">
                        <a:effectLst/>
                        <a:latin typeface="Verdana"/>
                        <a:ea typeface="Calibri"/>
                        <a:cs typeface="Times New Roman"/>
                      </a:endParaRPr>
                    </a:p>
                  </a:txBody>
                  <a:tcPr marL="45194" marR="45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9"/>
                  </a:ext>
                </a:extLst>
              </a:tr>
              <a:tr h="182998">
                <a:tc gridSpan="2">
                  <a:txBody>
                    <a:bodyPr/>
                    <a:lstStyle/>
                    <a:p>
                      <a:pPr algn="just">
                        <a:lnSpc>
                          <a:spcPct val="115000"/>
                        </a:lnSpc>
                        <a:spcBef>
                          <a:spcPts val="400"/>
                        </a:spcBef>
                        <a:spcAft>
                          <a:spcPts val="400"/>
                        </a:spcAft>
                      </a:pPr>
                      <a:r>
                        <a:rPr lang="pt-BR" sz="1000" dirty="0">
                          <a:effectLst/>
                          <a:latin typeface="Verdana"/>
                          <a:ea typeface="Calibri"/>
                          <a:cs typeface="Tahoma"/>
                        </a:rPr>
                        <a:t>De Setembro/19 a Agosto de 2020.</a:t>
                      </a:r>
                      <a:endParaRPr lang="pt-BR" sz="1000" dirty="0">
                        <a:effectLst/>
                        <a:latin typeface="Verdana"/>
                        <a:ea typeface="Calibri"/>
                        <a:cs typeface="Times New Roman"/>
                      </a:endParaRPr>
                    </a:p>
                  </a:txBody>
                  <a:tcPr marL="45194" marR="45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10018268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3F63AB3-DDB5-4315-8418-0121125E65CE}"/>
              </a:ext>
            </a:extLst>
          </p:cNvPr>
          <p:cNvSpPr>
            <a:spLocks noGrp="1"/>
          </p:cNvSpPr>
          <p:nvPr>
            <p:ph type="title"/>
          </p:nvPr>
        </p:nvSpPr>
        <p:spPr>
          <a:xfrm>
            <a:off x="193648" y="116922"/>
            <a:ext cx="10656260" cy="666850"/>
          </a:xfrm>
        </p:spPr>
        <p:txBody>
          <a:bodyPr>
            <a:normAutofit fontScale="90000"/>
          </a:bodyPr>
          <a:lstStyle/>
          <a:p>
            <a:r>
              <a:rPr lang="pt-BR" dirty="0"/>
              <a:t>3.Desenvolvimento do Empreendedorismo Turístico</a:t>
            </a:r>
          </a:p>
        </p:txBody>
      </p:sp>
      <p:graphicFrame>
        <p:nvGraphicFramePr>
          <p:cNvPr id="4" name="Tabela 3">
            <a:extLst>
              <a:ext uri="{FF2B5EF4-FFF2-40B4-BE49-F238E27FC236}">
                <a16:creationId xmlns:a16="http://schemas.microsoft.com/office/drawing/2014/main" id="{BCAD660B-5141-4955-8C64-AA81ABB13D32}"/>
              </a:ext>
            </a:extLst>
          </p:cNvPr>
          <p:cNvGraphicFramePr>
            <a:graphicFrameLocks noGrp="1"/>
          </p:cNvGraphicFramePr>
          <p:nvPr>
            <p:extLst>
              <p:ext uri="{D42A27DB-BD31-4B8C-83A1-F6EECF244321}">
                <p14:modId xmlns:p14="http://schemas.microsoft.com/office/powerpoint/2010/main" val="2820988031"/>
              </p:ext>
            </p:extLst>
          </p:nvPr>
        </p:nvGraphicFramePr>
        <p:xfrm>
          <a:off x="755460" y="1091600"/>
          <a:ext cx="10152320" cy="5339682"/>
        </p:xfrm>
        <a:graphic>
          <a:graphicData uri="http://schemas.openxmlformats.org/drawingml/2006/table">
            <a:tbl>
              <a:tblPr firstRow="1" firstCol="1" bandRow="1"/>
              <a:tblGrid>
                <a:gridCol w="1450358">
                  <a:extLst>
                    <a:ext uri="{9D8B030D-6E8A-4147-A177-3AD203B41FA5}">
                      <a16:colId xmlns:a16="http://schemas.microsoft.com/office/drawing/2014/main" val="20000"/>
                    </a:ext>
                  </a:extLst>
                </a:gridCol>
                <a:gridCol w="8701962">
                  <a:extLst>
                    <a:ext uri="{9D8B030D-6E8A-4147-A177-3AD203B41FA5}">
                      <a16:colId xmlns:a16="http://schemas.microsoft.com/office/drawing/2014/main" val="20001"/>
                    </a:ext>
                  </a:extLst>
                </a:gridCol>
              </a:tblGrid>
              <a:tr h="275203">
                <a:tc>
                  <a:txBody>
                    <a:bodyPr/>
                    <a:lstStyle/>
                    <a:p>
                      <a:pPr algn="just">
                        <a:lnSpc>
                          <a:spcPct val="115000"/>
                        </a:lnSpc>
                        <a:spcBef>
                          <a:spcPts val="200"/>
                        </a:spcBef>
                        <a:spcAft>
                          <a:spcPts val="200"/>
                        </a:spcAft>
                      </a:pPr>
                      <a:r>
                        <a:rPr lang="pt-BR" sz="1400" b="1" dirty="0">
                          <a:solidFill>
                            <a:srgbClr val="FFFFFF"/>
                          </a:solidFill>
                          <a:effectLst/>
                          <a:latin typeface="Verdana"/>
                          <a:ea typeface="Calibri"/>
                          <a:cs typeface="Times New Roman"/>
                        </a:rPr>
                        <a:t>Ação 5: </a:t>
                      </a:r>
                      <a:endParaRPr lang="pt-BR" sz="1400" dirty="0">
                        <a:effectLst/>
                        <a:latin typeface="Verdana"/>
                        <a:ea typeface="Calibri"/>
                        <a:cs typeface="Times New Roman"/>
                      </a:endParaRPr>
                    </a:p>
                  </a:txBody>
                  <a:tcPr marL="39934" marR="399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a:txBody>
                    <a:bodyPr/>
                    <a:lstStyle/>
                    <a:p>
                      <a:pPr algn="just">
                        <a:lnSpc>
                          <a:spcPct val="115000"/>
                        </a:lnSpc>
                        <a:spcBef>
                          <a:spcPts val="200"/>
                        </a:spcBef>
                        <a:spcAft>
                          <a:spcPts val="200"/>
                        </a:spcAft>
                      </a:pPr>
                      <a:r>
                        <a:rPr lang="pt-BR" sz="1400" b="1" dirty="0">
                          <a:solidFill>
                            <a:srgbClr val="FFFFFF"/>
                          </a:solidFill>
                          <a:effectLst/>
                          <a:latin typeface="Verdana"/>
                          <a:ea typeface="Times New Roman"/>
                          <a:cs typeface="Arial"/>
                        </a:rPr>
                        <a:t>Estruturação do Roteiro Turístico do Centro Histórico </a:t>
                      </a:r>
                      <a:endParaRPr lang="pt-BR" sz="1400" dirty="0">
                        <a:effectLst/>
                        <a:latin typeface="Verdana"/>
                        <a:ea typeface="Calibri"/>
                        <a:cs typeface="Times New Roman"/>
                      </a:endParaRPr>
                    </a:p>
                  </a:txBody>
                  <a:tcPr marL="39934" marR="399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extLst>
                  <a:ext uri="{0D108BD9-81ED-4DB2-BD59-A6C34878D82A}">
                    <a16:rowId xmlns:a16="http://schemas.microsoft.com/office/drawing/2014/main" val="10000"/>
                  </a:ext>
                </a:extLst>
              </a:tr>
              <a:tr h="196574">
                <a:tc gridSpan="2">
                  <a:txBody>
                    <a:bodyPr/>
                    <a:lstStyle/>
                    <a:p>
                      <a:pPr algn="just">
                        <a:lnSpc>
                          <a:spcPct val="115000"/>
                        </a:lnSpc>
                        <a:spcBef>
                          <a:spcPts val="200"/>
                        </a:spcBef>
                        <a:spcAft>
                          <a:spcPts val="200"/>
                        </a:spcAft>
                      </a:pPr>
                      <a:r>
                        <a:rPr lang="pt-BR" sz="1000" b="1" dirty="0">
                          <a:solidFill>
                            <a:srgbClr val="FFFFFF"/>
                          </a:solidFill>
                          <a:effectLst/>
                          <a:latin typeface="Verdana"/>
                          <a:ea typeface="Calibri"/>
                          <a:cs typeface="Tahoma"/>
                        </a:rPr>
                        <a:t>Descrição</a:t>
                      </a:r>
                      <a:endParaRPr lang="pt-BR" sz="1000" dirty="0">
                        <a:effectLst/>
                        <a:latin typeface="Verdana"/>
                        <a:ea typeface="Calibri"/>
                        <a:cs typeface="Times New Roman"/>
                      </a:endParaRPr>
                    </a:p>
                  </a:txBody>
                  <a:tcPr marL="39934" marR="399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1"/>
                  </a:ext>
                </a:extLst>
              </a:tr>
              <a:tr h="438606">
                <a:tc gridSpan="2">
                  <a:txBody>
                    <a:bodyPr/>
                    <a:lstStyle/>
                    <a:p>
                      <a:pPr algn="just">
                        <a:lnSpc>
                          <a:spcPct val="115000"/>
                        </a:lnSpc>
                        <a:spcBef>
                          <a:spcPts val="200"/>
                        </a:spcBef>
                        <a:spcAft>
                          <a:spcPts val="200"/>
                        </a:spcAft>
                      </a:pPr>
                      <a:r>
                        <a:rPr lang="pt-BR" sz="1000" dirty="0">
                          <a:effectLst/>
                          <a:latin typeface="Verdana"/>
                          <a:ea typeface="Calibri"/>
                          <a:cs typeface="Arial"/>
                        </a:rPr>
                        <a:t>Mapeamento e caracterização de atrativos turísticos históricos e culturais, além de serviços de interesse turístico como ateliês de arte, bares, restaurantes para a criação do produto turístico “Roteiro do Centro Histórico de Mariana”.  </a:t>
                      </a:r>
                      <a:endParaRPr lang="pt-BR" sz="1000" dirty="0">
                        <a:effectLst/>
                        <a:latin typeface="Verdana"/>
                        <a:ea typeface="Calibri"/>
                        <a:cs typeface="Times New Roman"/>
                      </a:endParaRPr>
                    </a:p>
                  </a:txBody>
                  <a:tcPr marL="39934" marR="399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02"/>
                  </a:ext>
                </a:extLst>
              </a:tr>
              <a:tr h="196574">
                <a:tc gridSpan="2">
                  <a:txBody>
                    <a:bodyPr/>
                    <a:lstStyle/>
                    <a:p>
                      <a:pPr algn="just">
                        <a:lnSpc>
                          <a:spcPct val="115000"/>
                        </a:lnSpc>
                        <a:spcBef>
                          <a:spcPts val="200"/>
                        </a:spcBef>
                        <a:spcAft>
                          <a:spcPts val="200"/>
                        </a:spcAft>
                      </a:pPr>
                      <a:r>
                        <a:rPr lang="pt-BR" sz="1000" b="1">
                          <a:solidFill>
                            <a:srgbClr val="FFFFFF"/>
                          </a:solidFill>
                          <a:effectLst/>
                          <a:latin typeface="Verdana"/>
                          <a:ea typeface="Calibri"/>
                          <a:cs typeface="Tahoma"/>
                        </a:rPr>
                        <a:t>Justificativa</a:t>
                      </a:r>
                      <a:endParaRPr lang="pt-BR" sz="1000">
                        <a:effectLst/>
                        <a:latin typeface="Verdana"/>
                        <a:ea typeface="Calibri"/>
                        <a:cs typeface="Times New Roman"/>
                      </a:endParaRPr>
                    </a:p>
                  </a:txBody>
                  <a:tcPr marL="39934" marR="399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3"/>
                  </a:ext>
                </a:extLst>
              </a:tr>
              <a:tr h="621657">
                <a:tc gridSpan="2">
                  <a:txBody>
                    <a:bodyPr/>
                    <a:lstStyle/>
                    <a:p>
                      <a:pPr algn="just">
                        <a:lnSpc>
                          <a:spcPct val="115000"/>
                        </a:lnSpc>
                        <a:spcBef>
                          <a:spcPts val="200"/>
                        </a:spcBef>
                        <a:spcAft>
                          <a:spcPts val="200"/>
                        </a:spcAft>
                      </a:pPr>
                      <a:r>
                        <a:rPr lang="pt-BR" sz="1000" dirty="0">
                          <a:effectLst/>
                          <a:latin typeface="Verdana"/>
                          <a:ea typeface="Calibri"/>
                          <a:cs typeface="Arial"/>
                        </a:rPr>
                        <a:t>- Necessidade da criação de produtos comercializáveis que fortaleçam a oferta turística e imagem de Mariana. </a:t>
                      </a:r>
                      <a:endParaRPr lang="pt-BR" sz="1000" dirty="0">
                        <a:effectLst/>
                        <a:latin typeface="Verdana"/>
                        <a:ea typeface="Calibri"/>
                        <a:cs typeface="Times New Roman"/>
                      </a:endParaRPr>
                    </a:p>
                    <a:p>
                      <a:pPr algn="just">
                        <a:lnSpc>
                          <a:spcPct val="115000"/>
                        </a:lnSpc>
                        <a:spcBef>
                          <a:spcPts val="200"/>
                        </a:spcBef>
                        <a:spcAft>
                          <a:spcPts val="200"/>
                        </a:spcAft>
                      </a:pPr>
                      <a:r>
                        <a:rPr lang="pt-BR" sz="1000" dirty="0">
                          <a:effectLst/>
                          <a:latin typeface="Verdana"/>
                          <a:ea typeface="Calibri"/>
                          <a:cs typeface="Arial"/>
                        </a:rPr>
                        <a:t>- Necessidade de organizar e integrar atrativos serviços turísticos em favor do desenvolvimento turístico local. </a:t>
                      </a:r>
                      <a:endParaRPr lang="pt-BR" sz="1000" dirty="0">
                        <a:effectLst/>
                        <a:latin typeface="Verdana"/>
                        <a:ea typeface="Calibri"/>
                        <a:cs typeface="Times New Roman"/>
                      </a:endParaRPr>
                    </a:p>
                  </a:txBody>
                  <a:tcPr marL="39934" marR="399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04"/>
                  </a:ext>
                </a:extLst>
              </a:tr>
              <a:tr h="196574">
                <a:tc gridSpan="2">
                  <a:txBody>
                    <a:bodyPr/>
                    <a:lstStyle/>
                    <a:p>
                      <a:pPr algn="just">
                        <a:lnSpc>
                          <a:spcPct val="115000"/>
                        </a:lnSpc>
                        <a:spcBef>
                          <a:spcPts val="200"/>
                        </a:spcBef>
                        <a:spcAft>
                          <a:spcPts val="200"/>
                        </a:spcAft>
                      </a:pPr>
                      <a:r>
                        <a:rPr lang="pt-BR" sz="1000" b="1" dirty="0">
                          <a:solidFill>
                            <a:srgbClr val="FFFFFF"/>
                          </a:solidFill>
                          <a:effectLst/>
                          <a:latin typeface="Verdana"/>
                          <a:ea typeface="Calibri"/>
                          <a:cs typeface="Tahoma"/>
                        </a:rPr>
                        <a:t>Produtos e Resultados esperados</a:t>
                      </a:r>
                      <a:endParaRPr lang="pt-BR" sz="1000" dirty="0">
                        <a:effectLst/>
                        <a:latin typeface="Verdana"/>
                        <a:ea typeface="Calibri"/>
                        <a:cs typeface="Times New Roman"/>
                      </a:endParaRPr>
                    </a:p>
                  </a:txBody>
                  <a:tcPr marL="39934" marR="399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5"/>
                  </a:ext>
                </a:extLst>
              </a:tr>
              <a:tr h="2386166">
                <a:tc gridSpan="2">
                  <a:txBody>
                    <a:bodyPr/>
                    <a:lstStyle/>
                    <a:p>
                      <a:pPr algn="just">
                        <a:lnSpc>
                          <a:spcPct val="115000"/>
                        </a:lnSpc>
                        <a:spcBef>
                          <a:spcPts val="200"/>
                        </a:spcBef>
                        <a:spcAft>
                          <a:spcPts val="200"/>
                        </a:spcAft>
                      </a:pPr>
                      <a:r>
                        <a:rPr lang="pt-BR" sz="1200" b="1" dirty="0">
                          <a:effectLst/>
                          <a:latin typeface="Verdana"/>
                          <a:ea typeface="Calibri"/>
                          <a:cs typeface="Times New Roman"/>
                        </a:rPr>
                        <a:t>Produtos:</a:t>
                      </a:r>
                      <a:endParaRPr lang="pt-BR" sz="1200" dirty="0">
                        <a:effectLst/>
                        <a:latin typeface="Verdana"/>
                        <a:ea typeface="Calibri"/>
                        <a:cs typeface="Times New Roman"/>
                      </a:endParaRPr>
                    </a:p>
                    <a:p>
                      <a:pPr algn="just">
                        <a:lnSpc>
                          <a:spcPct val="115000"/>
                        </a:lnSpc>
                        <a:spcBef>
                          <a:spcPts val="200"/>
                        </a:spcBef>
                        <a:spcAft>
                          <a:spcPts val="200"/>
                        </a:spcAft>
                      </a:pPr>
                      <a:r>
                        <a:rPr lang="pt-BR" sz="1200" dirty="0">
                          <a:effectLst/>
                          <a:latin typeface="Verdana"/>
                          <a:ea typeface="Calibri"/>
                          <a:cs typeface="Times New Roman"/>
                        </a:rPr>
                        <a:t>- Roteiro mapeado com a demarcação e descrição de atrativos, igrejas, casario, chafariz, Museus de Mariana, ateliês de arte e serviços de interesse turístico no percurso.</a:t>
                      </a:r>
                    </a:p>
                    <a:p>
                      <a:pPr algn="just">
                        <a:lnSpc>
                          <a:spcPct val="115000"/>
                        </a:lnSpc>
                        <a:spcBef>
                          <a:spcPts val="200"/>
                        </a:spcBef>
                        <a:spcAft>
                          <a:spcPts val="200"/>
                        </a:spcAft>
                      </a:pPr>
                      <a:r>
                        <a:rPr lang="pt-BR" sz="1200" dirty="0">
                          <a:effectLst/>
                          <a:latin typeface="Verdana"/>
                          <a:ea typeface="Calibri"/>
                          <a:cs typeface="Times New Roman"/>
                        </a:rPr>
                        <a:t>- Mapa temático para realização do roteiro autoguiado.</a:t>
                      </a:r>
                    </a:p>
                    <a:p>
                      <a:pPr algn="just">
                        <a:lnSpc>
                          <a:spcPct val="115000"/>
                        </a:lnSpc>
                        <a:spcBef>
                          <a:spcPts val="200"/>
                        </a:spcBef>
                        <a:spcAft>
                          <a:spcPts val="200"/>
                        </a:spcAft>
                      </a:pPr>
                      <a:r>
                        <a:rPr lang="pt-BR" sz="1200" dirty="0">
                          <a:effectLst/>
                          <a:latin typeface="Verdana"/>
                          <a:ea typeface="Calibri"/>
                          <a:cs typeface="Times New Roman"/>
                        </a:rPr>
                        <a:t>- Disponibilização do roteiro em aplicativo eletrônico. </a:t>
                      </a:r>
                    </a:p>
                    <a:p>
                      <a:pPr algn="just">
                        <a:lnSpc>
                          <a:spcPct val="115000"/>
                        </a:lnSpc>
                        <a:spcBef>
                          <a:spcPts val="200"/>
                        </a:spcBef>
                        <a:spcAft>
                          <a:spcPts val="200"/>
                        </a:spcAft>
                      </a:pPr>
                      <a:r>
                        <a:rPr lang="pt-BR" sz="1200" b="1" dirty="0">
                          <a:effectLst/>
                          <a:latin typeface="Verdana"/>
                          <a:ea typeface="Calibri"/>
                          <a:cs typeface="Times New Roman"/>
                        </a:rPr>
                        <a:t>Resultados esperados: </a:t>
                      </a:r>
                      <a:endParaRPr lang="pt-BR" sz="1200" dirty="0">
                        <a:effectLst/>
                        <a:latin typeface="Verdana"/>
                        <a:ea typeface="Calibri"/>
                        <a:cs typeface="Times New Roman"/>
                      </a:endParaRPr>
                    </a:p>
                    <a:p>
                      <a:pPr algn="just">
                        <a:lnSpc>
                          <a:spcPct val="115000"/>
                        </a:lnSpc>
                        <a:spcBef>
                          <a:spcPts val="200"/>
                        </a:spcBef>
                        <a:spcAft>
                          <a:spcPts val="200"/>
                        </a:spcAft>
                      </a:pPr>
                      <a:r>
                        <a:rPr lang="pt-BR" sz="1200" dirty="0">
                          <a:effectLst/>
                          <a:latin typeface="Verdana"/>
                          <a:ea typeface="Calibri"/>
                          <a:cs typeface="Arial"/>
                        </a:rPr>
                        <a:t>- Aumento da competitividade de Mariana como destino turístico. </a:t>
                      </a:r>
                      <a:endParaRPr lang="pt-BR" sz="1200" dirty="0">
                        <a:effectLst/>
                        <a:latin typeface="Verdana"/>
                        <a:ea typeface="Calibri"/>
                        <a:cs typeface="Times New Roman"/>
                      </a:endParaRPr>
                    </a:p>
                    <a:p>
                      <a:pPr algn="just">
                        <a:lnSpc>
                          <a:spcPct val="115000"/>
                        </a:lnSpc>
                        <a:spcBef>
                          <a:spcPts val="200"/>
                        </a:spcBef>
                        <a:spcAft>
                          <a:spcPts val="200"/>
                        </a:spcAft>
                      </a:pPr>
                      <a:r>
                        <a:rPr lang="pt-BR" sz="1200" dirty="0">
                          <a:effectLst/>
                          <a:latin typeface="Verdana"/>
                          <a:ea typeface="Calibri"/>
                          <a:cs typeface="Arial"/>
                        </a:rPr>
                        <a:t>- Aumento do fluxo de visitantes do município.</a:t>
                      </a:r>
                      <a:endParaRPr lang="pt-BR" sz="1200" dirty="0">
                        <a:effectLst/>
                        <a:latin typeface="Verdana"/>
                        <a:ea typeface="Calibri"/>
                        <a:cs typeface="Times New Roman"/>
                      </a:endParaRPr>
                    </a:p>
                    <a:p>
                      <a:pPr algn="just">
                        <a:lnSpc>
                          <a:spcPct val="115000"/>
                        </a:lnSpc>
                        <a:spcBef>
                          <a:spcPts val="200"/>
                        </a:spcBef>
                        <a:spcAft>
                          <a:spcPts val="200"/>
                        </a:spcAft>
                      </a:pPr>
                      <a:r>
                        <a:rPr lang="pt-BR" sz="1200" dirty="0">
                          <a:effectLst/>
                          <a:latin typeface="Verdana"/>
                          <a:ea typeface="Calibri"/>
                          <a:cs typeface="Arial"/>
                        </a:rPr>
                        <a:t>- Melhoria da experiência do viajante pelo maior aproveitamento de atrativos e serviços.</a:t>
                      </a:r>
                      <a:endParaRPr lang="pt-BR" sz="1200" dirty="0">
                        <a:effectLst/>
                        <a:latin typeface="Verdana"/>
                        <a:ea typeface="Calibri"/>
                        <a:cs typeface="Times New Roman"/>
                      </a:endParaRPr>
                    </a:p>
                  </a:txBody>
                  <a:tcPr marL="39934" marR="399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06"/>
                  </a:ext>
                </a:extLst>
              </a:tr>
              <a:tr h="196574">
                <a:tc gridSpan="2">
                  <a:txBody>
                    <a:bodyPr/>
                    <a:lstStyle/>
                    <a:p>
                      <a:pPr algn="just">
                        <a:lnSpc>
                          <a:spcPct val="115000"/>
                        </a:lnSpc>
                        <a:spcBef>
                          <a:spcPts val="200"/>
                        </a:spcBef>
                        <a:spcAft>
                          <a:spcPts val="200"/>
                        </a:spcAft>
                      </a:pPr>
                      <a:r>
                        <a:rPr lang="pt-BR" sz="1000" b="1" dirty="0">
                          <a:solidFill>
                            <a:srgbClr val="FFFFFF"/>
                          </a:solidFill>
                          <a:effectLst/>
                          <a:latin typeface="Verdana"/>
                          <a:ea typeface="Calibri"/>
                          <a:cs typeface="Tahoma"/>
                        </a:rPr>
                        <a:t>Responsáveis e Envolvidos</a:t>
                      </a:r>
                      <a:endParaRPr lang="pt-BR" sz="1000" dirty="0">
                        <a:effectLst/>
                        <a:latin typeface="Verdana"/>
                        <a:ea typeface="Calibri"/>
                        <a:cs typeface="Times New Roman"/>
                      </a:endParaRPr>
                    </a:p>
                  </a:txBody>
                  <a:tcPr marL="39934" marR="399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7"/>
                  </a:ext>
                </a:extLst>
              </a:tr>
              <a:tr h="438606">
                <a:tc gridSpan="2">
                  <a:txBody>
                    <a:bodyPr/>
                    <a:lstStyle/>
                    <a:p>
                      <a:pPr algn="just">
                        <a:lnSpc>
                          <a:spcPct val="115000"/>
                        </a:lnSpc>
                        <a:spcBef>
                          <a:spcPts val="200"/>
                        </a:spcBef>
                        <a:spcAft>
                          <a:spcPts val="200"/>
                        </a:spcAft>
                      </a:pPr>
                      <a:r>
                        <a:rPr lang="pt-BR" sz="1000" dirty="0">
                          <a:effectLst/>
                          <a:latin typeface="Verdana"/>
                          <a:ea typeface="Calibri"/>
                          <a:cs typeface="Tahoma"/>
                        </a:rPr>
                        <a:t>Fundação Renova, Secretaria Municipal de Turismo, Arquidiocese de Mariana, Câmara de Vereadores, Artistas, Artesãos, Agências de viagens, </a:t>
                      </a:r>
                      <a:r>
                        <a:rPr lang="pt-BR" sz="1000" dirty="0" err="1">
                          <a:effectLst/>
                          <a:latin typeface="Verdana"/>
                          <a:ea typeface="Calibri"/>
                          <a:cs typeface="Tahoma"/>
                        </a:rPr>
                        <a:t>Comtur</a:t>
                      </a:r>
                      <a:r>
                        <a:rPr lang="pt-BR" sz="1000" dirty="0">
                          <a:effectLst/>
                          <a:latin typeface="Verdana"/>
                          <a:ea typeface="Calibri"/>
                          <a:cs typeface="Tahoma"/>
                        </a:rPr>
                        <a:t> e Prestadores de serviços existentes ao longo do percurso. </a:t>
                      </a:r>
                      <a:endParaRPr lang="pt-BR" sz="1000" dirty="0">
                        <a:effectLst/>
                        <a:latin typeface="Verdana"/>
                        <a:ea typeface="Calibri"/>
                        <a:cs typeface="Times New Roman"/>
                      </a:endParaRPr>
                    </a:p>
                  </a:txBody>
                  <a:tcPr marL="39934" marR="399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08"/>
                  </a:ext>
                </a:extLst>
              </a:tr>
              <a:tr h="196574">
                <a:tc gridSpan="2">
                  <a:txBody>
                    <a:bodyPr/>
                    <a:lstStyle/>
                    <a:p>
                      <a:pPr algn="just">
                        <a:lnSpc>
                          <a:spcPct val="115000"/>
                        </a:lnSpc>
                        <a:spcBef>
                          <a:spcPts val="200"/>
                        </a:spcBef>
                        <a:spcAft>
                          <a:spcPts val="200"/>
                        </a:spcAft>
                      </a:pPr>
                      <a:r>
                        <a:rPr lang="pt-BR" sz="1000" b="1" dirty="0">
                          <a:solidFill>
                            <a:srgbClr val="FFFFFF"/>
                          </a:solidFill>
                          <a:effectLst/>
                          <a:latin typeface="Verdana"/>
                          <a:ea typeface="Calibri"/>
                          <a:cs typeface="Tahoma"/>
                        </a:rPr>
                        <a:t>Período de realização</a:t>
                      </a:r>
                      <a:endParaRPr lang="pt-BR" sz="1000" dirty="0">
                        <a:effectLst/>
                        <a:latin typeface="Verdana"/>
                        <a:ea typeface="Calibri"/>
                        <a:cs typeface="Times New Roman"/>
                      </a:endParaRPr>
                    </a:p>
                  </a:txBody>
                  <a:tcPr marL="39934" marR="399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9"/>
                  </a:ext>
                </a:extLst>
              </a:tr>
              <a:tr h="196574">
                <a:tc gridSpan="2">
                  <a:txBody>
                    <a:bodyPr/>
                    <a:lstStyle/>
                    <a:p>
                      <a:pPr algn="just">
                        <a:lnSpc>
                          <a:spcPct val="115000"/>
                        </a:lnSpc>
                        <a:spcBef>
                          <a:spcPts val="200"/>
                        </a:spcBef>
                        <a:spcAft>
                          <a:spcPts val="200"/>
                        </a:spcAft>
                      </a:pPr>
                      <a:r>
                        <a:rPr lang="pt-BR" sz="1000" dirty="0">
                          <a:effectLst/>
                          <a:latin typeface="Verdana"/>
                          <a:ea typeface="Calibri"/>
                          <a:cs typeface="Tahoma"/>
                        </a:rPr>
                        <a:t>Entre setembro e outubro de 2019</a:t>
                      </a:r>
                      <a:endParaRPr lang="pt-BR" sz="1000" dirty="0">
                        <a:effectLst/>
                        <a:latin typeface="Verdana"/>
                        <a:ea typeface="Calibri"/>
                        <a:cs typeface="Times New Roman"/>
                      </a:endParaRPr>
                    </a:p>
                  </a:txBody>
                  <a:tcPr marL="39934" marR="399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28486406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3F63AB3-DDB5-4315-8418-0121125E65CE}"/>
              </a:ext>
            </a:extLst>
          </p:cNvPr>
          <p:cNvSpPr>
            <a:spLocks noGrp="1"/>
          </p:cNvSpPr>
          <p:nvPr>
            <p:ph type="title"/>
          </p:nvPr>
        </p:nvSpPr>
        <p:spPr>
          <a:xfrm>
            <a:off x="193648" y="116922"/>
            <a:ext cx="10656260" cy="666850"/>
          </a:xfrm>
        </p:spPr>
        <p:txBody>
          <a:bodyPr>
            <a:normAutofit fontScale="90000"/>
          </a:bodyPr>
          <a:lstStyle/>
          <a:p>
            <a:r>
              <a:rPr lang="pt-BR" dirty="0"/>
              <a:t>3.Desenvolvimento do Empreendedorismo Turístico</a:t>
            </a:r>
          </a:p>
        </p:txBody>
      </p:sp>
      <p:graphicFrame>
        <p:nvGraphicFramePr>
          <p:cNvPr id="3" name="Tabela 2">
            <a:extLst>
              <a:ext uri="{FF2B5EF4-FFF2-40B4-BE49-F238E27FC236}">
                <a16:creationId xmlns:a16="http://schemas.microsoft.com/office/drawing/2014/main" id="{178215F7-9B92-48A6-AA00-7D7CB0FDD7DB}"/>
              </a:ext>
            </a:extLst>
          </p:cNvPr>
          <p:cNvGraphicFramePr>
            <a:graphicFrameLocks noGrp="1"/>
          </p:cNvGraphicFramePr>
          <p:nvPr>
            <p:extLst>
              <p:ext uri="{D42A27DB-BD31-4B8C-83A1-F6EECF244321}">
                <p14:modId xmlns:p14="http://schemas.microsoft.com/office/powerpoint/2010/main" val="1303470456"/>
              </p:ext>
            </p:extLst>
          </p:nvPr>
        </p:nvGraphicFramePr>
        <p:xfrm>
          <a:off x="538260" y="1033788"/>
          <a:ext cx="10311648" cy="5407650"/>
        </p:xfrm>
        <a:graphic>
          <a:graphicData uri="http://schemas.openxmlformats.org/drawingml/2006/table">
            <a:tbl>
              <a:tblPr firstRow="1" firstCol="1" bandRow="1"/>
              <a:tblGrid>
                <a:gridCol w="1299684">
                  <a:extLst>
                    <a:ext uri="{9D8B030D-6E8A-4147-A177-3AD203B41FA5}">
                      <a16:colId xmlns:a16="http://schemas.microsoft.com/office/drawing/2014/main" val="20000"/>
                    </a:ext>
                  </a:extLst>
                </a:gridCol>
                <a:gridCol w="9011964">
                  <a:extLst>
                    <a:ext uri="{9D8B030D-6E8A-4147-A177-3AD203B41FA5}">
                      <a16:colId xmlns:a16="http://schemas.microsoft.com/office/drawing/2014/main" val="20001"/>
                    </a:ext>
                  </a:extLst>
                </a:gridCol>
              </a:tblGrid>
              <a:tr h="319679">
                <a:tc>
                  <a:txBody>
                    <a:bodyPr/>
                    <a:lstStyle/>
                    <a:p>
                      <a:pPr algn="just">
                        <a:lnSpc>
                          <a:spcPct val="115000"/>
                        </a:lnSpc>
                        <a:spcBef>
                          <a:spcPts val="400"/>
                        </a:spcBef>
                        <a:spcAft>
                          <a:spcPts val="400"/>
                        </a:spcAft>
                      </a:pPr>
                      <a:r>
                        <a:rPr lang="pt-BR" sz="1400" b="1" dirty="0">
                          <a:solidFill>
                            <a:srgbClr val="FFFFFF"/>
                          </a:solidFill>
                          <a:effectLst/>
                          <a:latin typeface="Verdana"/>
                          <a:ea typeface="Calibri"/>
                          <a:cs typeface="Times New Roman"/>
                        </a:rPr>
                        <a:t>Ação 6: </a:t>
                      </a:r>
                      <a:endParaRPr lang="pt-BR" sz="1400" dirty="0">
                        <a:effectLst/>
                        <a:latin typeface="Verdana"/>
                        <a:ea typeface="Calibri"/>
                        <a:cs typeface="Times New Roman"/>
                      </a:endParaRPr>
                    </a:p>
                  </a:txBody>
                  <a:tcPr marL="39864" marR="398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a:txBody>
                    <a:bodyPr/>
                    <a:lstStyle/>
                    <a:p>
                      <a:pPr algn="just">
                        <a:lnSpc>
                          <a:spcPct val="115000"/>
                        </a:lnSpc>
                        <a:spcBef>
                          <a:spcPts val="400"/>
                        </a:spcBef>
                        <a:spcAft>
                          <a:spcPts val="400"/>
                        </a:spcAft>
                      </a:pPr>
                      <a:r>
                        <a:rPr lang="pt-BR" sz="1400" b="1" dirty="0">
                          <a:solidFill>
                            <a:srgbClr val="FFFFFF"/>
                          </a:solidFill>
                          <a:effectLst/>
                          <a:latin typeface="Verdana"/>
                          <a:ea typeface="Times New Roman"/>
                          <a:cs typeface="Arial"/>
                        </a:rPr>
                        <a:t>Diversificação da Oferta Turística – Criação de Produtos Turísticos</a:t>
                      </a:r>
                      <a:endParaRPr lang="pt-BR" sz="1400" dirty="0">
                        <a:effectLst/>
                        <a:latin typeface="Verdana"/>
                        <a:ea typeface="Calibri"/>
                        <a:cs typeface="Times New Roman"/>
                      </a:endParaRPr>
                    </a:p>
                  </a:txBody>
                  <a:tcPr marL="39864" marR="398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extLst>
                  <a:ext uri="{0D108BD9-81ED-4DB2-BD59-A6C34878D82A}">
                    <a16:rowId xmlns:a16="http://schemas.microsoft.com/office/drawing/2014/main" val="10000"/>
                  </a:ext>
                </a:extLst>
              </a:tr>
              <a:tr h="165764">
                <a:tc gridSpan="2">
                  <a:txBody>
                    <a:bodyPr/>
                    <a:lstStyle/>
                    <a:p>
                      <a:pPr algn="just">
                        <a:lnSpc>
                          <a:spcPct val="115000"/>
                        </a:lnSpc>
                        <a:spcBef>
                          <a:spcPts val="400"/>
                        </a:spcBef>
                        <a:spcAft>
                          <a:spcPts val="400"/>
                        </a:spcAft>
                      </a:pPr>
                      <a:r>
                        <a:rPr lang="pt-BR" sz="1000" b="1">
                          <a:solidFill>
                            <a:srgbClr val="FFFFFF"/>
                          </a:solidFill>
                          <a:effectLst/>
                          <a:latin typeface="Verdana"/>
                          <a:ea typeface="Calibri"/>
                          <a:cs typeface="Tahoma"/>
                        </a:rPr>
                        <a:t>Descrição</a:t>
                      </a:r>
                      <a:endParaRPr lang="pt-BR" sz="1000">
                        <a:effectLst/>
                        <a:latin typeface="Verdana"/>
                        <a:ea typeface="Calibri"/>
                        <a:cs typeface="Times New Roman"/>
                      </a:endParaRPr>
                    </a:p>
                  </a:txBody>
                  <a:tcPr marL="39864" marR="398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1"/>
                  </a:ext>
                </a:extLst>
              </a:tr>
              <a:tr h="677392">
                <a:tc gridSpan="2">
                  <a:txBody>
                    <a:bodyPr/>
                    <a:lstStyle/>
                    <a:p>
                      <a:pPr algn="just">
                        <a:lnSpc>
                          <a:spcPct val="115000"/>
                        </a:lnSpc>
                        <a:spcBef>
                          <a:spcPts val="400"/>
                        </a:spcBef>
                        <a:spcAft>
                          <a:spcPts val="400"/>
                        </a:spcAft>
                      </a:pPr>
                      <a:r>
                        <a:rPr lang="pt-BR" sz="1000">
                          <a:effectLst/>
                          <a:latin typeface="Verdana"/>
                          <a:ea typeface="Calibri"/>
                          <a:cs typeface="Times New Roman"/>
                        </a:rPr>
                        <a:t>Realizar o estudo de todo o território do Município, sede e distritos, para levantamento do potencial de criação de novos roteiros culturais, de ecoturismo e turismo de aventura.</a:t>
                      </a:r>
                    </a:p>
                    <a:p>
                      <a:pPr algn="just">
                        <a:lnSpc>
                          <a:spcPct val="115000"/>
                        </a:lnSpc>
                        <a:spcBef>
                          <a:spcPts val="400"/>
                        </a:spcBef>
                        <a:spcAft>
                          <a:spcPts val="400"/>
                        </a:spcAft>
                      </a:pPr>
                      <a:r>
                        <a:rPr lang="pt-BR" sz="1000">
                          <a:effectLst/>
                          <a:latin typeface="Verdana"/>
                          <a:ea typeface="Calibri"/>
                          <a:cs typeface="Times New Roman"/>
                        </a:rPr>
                        <a:t>Levantamento e revisão de roteiros existentes e propostas de roteiros como o roteiro “Nos Passos de Dom Viçoso”.  </a:t>
                      </a:r>
                    </a:p>
                  </a:txBody>
                  <a:tcPr marL="39864" marR="398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02"/>
                  </a:ext>
                </a:extLst>
              </a:tr>
              <a:tr h="165764">
                <a:tc gridSpan="2">
                  <a:txBody>
                    <a:bodyPr/>
                    <a:lstStyle/>
                    <a:p>
                      <a:pPr algn="just">
                        <a:lnSpc>
                          <a:spcPct val="115000"/>
                        </a:lnSpc>
                        <a:spcBef>
                          <a:spcPts val="400"/>
                        </a:spcBef>
                        <a:spcAft>
                          <a:spcPts val="400"/>
                        </a:spcAft>
                      </a:pPr>
                      <a:r>
                        <a:rPr lang="pt-BR" sz="1000" b="1">
                          <a:solidFill>
                            <a:srgbClr val="FFFFFF"/>
                          </a:solidFill>
                          <a:effectLst/>
                          <a:latin typeface="Verdana"/>
                          <a:ea typeface="Calibri"/>
                          <a:cs typeface="Tahoma"/>
                        </a:rPr>
                        <a:t>Justificativa</a:t>
                      </a:r>
                      <a:endParaRPr lang="pt-BR" sz="1000">
                        <a:effectLst/>
                        <a:latin typeface="Verdana"/>
                        <a:ea typeface="Calibri"/>
                        <a:cs typeface="Times New Roman"/>
                      </a:endParaRPr>
                    </a:p>
                  </a:txBody>
                  <a:tcPr marL="39864" marR="398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3"/>
                  </a:ext>
                </a:extLst>
              </a:tr>
              <a:tr h="554321">
                <a:tc gridSpan="2">
                  <a:txBody>
                    <a:bodyPr/>
                    <a:lstStyle/>
                    <a:p>
                      <a:pPr algn="just">
                        <a:lnSpc>
                          <a:spcPct val="115000"/>
                        </a:lnSpc>
                        <a:spcBef>
                          <a:spcPts val="400"/>
                        </a:spcBef>
                        <a:spcAft>
                          <a:spcPts val="400"/>
                        </a:spcAft>
                      </a:pPr>
                      <a:r>
                        <a:rPr lang="pt-BR" sz="1000">
                          <a:effectLst/>
                          <a:latin typeface="Verdana"/>
                          <a:ea typeface="Calibri"/>
                          <a:cs typeface="Arial"/>
                        </a:rPr>
                        <a:t>- Necessidade da criação de produtos comercializáveis que fortaleçam a oferta turística e imagem de Mariana. </a:t>
                      </a:r>
                      <a:endParaRPr lang="pt-BR" sz="1000">
                        <a:effectLst/>
                        <a:latin typeface="Verdana"/>
                        <a:ea typeface="Calibri"/>
                        <a:cs typeface="Times New Roman"/>
                      </a:endParaRPr>
                    </a:p>
                    <a:p>
                      <a:pPr algn="just">
                        <a:lnSpc>
                          <a:spcPct val="115000"/>
                        </a:lnSpc>
                        <a:spcBef>
                          <a:spcPts val="400"/>
                        </a:spcBef>
                        <a:spcAft>
                          <a:spcPts val="400"/>
                        </a:spcAft>
                      </a:pPr>
                      <a:r>
                        <a:rPr lang="pt-BR" sz="1000">
                          <a:effectLst/>
                          <a:latin typeface="Verdana"/>
                          <a:ea typeface="Calibri"/>
                          <a:cs typeface="Arial"/>
                        </a:rPr>
                        <a:t>- Necessidade de organizar e integrar atrativos serviços turísticos em favor do desenvolvimento turístico local.</a:t>
                      </a:r>
                      <a:endParaRPr lang="pt-BR" sz="1000">
                        <a:effectLst/>
                        <a:latin typeface="Verdana"/>
                        <a:ea typeface="Calibri"/>
                        <a:cs typeface="Times New Roman"/>
                      </a:endParaRPr>
                    </a:p>
                  </a:txBody>
                  <a:tcPr marL="39864" marR="398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04"/>
                  </a:ext>
                </a:extLst>
              </a:tr>
              <a:tr h="165764">
                <a:tc gridSpan="2">
                  <a:txBody>
                    <a:bodyPr/>
                    <a:lstStyle/>
                    <a:p>
                      <a:pPr algn="just">
                        <a:lnSpc>
                          <a:spcPct val="115000"/>
                        </a:lnSpc>
                        <a:spcBef>
                          <a:spcPts val="400"/>
                        </a:spcBef>
                        <a:spcAft>
                          <a:spcPts val="400"/>
                        </a:spcAft>
                      </a:pPr>
                      <a:r>
                        <a:rPr lang="pt-BR" sz="1000" b="1">
                          <a:solidFill>
                            <a:srgbClr val="FFFFFF"/>
                          </a:solidFill>
                          <a:effectLst/>
                          <a:latin typeface="Verdana"/>
                          <a:ea typeface="Calibri"/>
                          <a:cs typeface="Tahoma"/>
                        </a:rPr>
                        <a:t>Produtos e Resultados esperados</a:t>
                      </a:r>
                      <a:endParaRPr lang="pt-BR" sz="1000">
                        <a:effectLst/>
                        <a:latin typeface="Verdana"/>
                        <a:ea typeface="Calibri"/>
                        <a:cs typeface="Times New Roman"/>
                      </a:endParaRPr>
                    </a:p>
                  </a:txBody>
                  <a:tcPr marL="39864" marR="398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5"/>
                  </a:ext>
                </a:extLst>
              </a:tr>
              <a:tr h="2492463">
                <a:tc gridSpan="2">
                  <a:txBody>
                    <a:bodyPr/>
                    <a:lstStyle/>
                    <a:p>
                      <a:pPr algn="just">
                        <a:lnSpc>
                          <a:spcPct val="115000"/>
                        </a:lnSpc>
                        <a:spcBef>
                          <a:spcPts val="400"/>
                        </a:spcBef>
                        <a:spcAft>
                          <a:spcPts val="400"/>
                        </a:spcAft>
                      </a:pPr>
                      <a:r>
                        <a:rPr lang="pt-BR" sz="1000" b="1">
                          <a:effectLst/>
                          <a:latin typeface="Verdana"/>
                          <a:ea typeface="Calibri"/>
                          <a:cs typeface="Times New Roman"/>
                        </a:rPr>
                        <a:t>Produtos:</a:t>
                      </a:r>
                      <a:endParaRPr lang="pt-BR" sz="1000">
                        <a:effectLst/>
                        <a:latin typeface="Verdana"/>
                        <a:ea typeface="Calibri"/>
                        <a:cs typeface="Times New Roman"/>
                      </a:endParaRPr>
                    </a:p>
                    <a:p>
                      <a:pPr algn="just">
                        <a:lnSpc>
                          <a:spcPct val="115000"/>
                        </a:lnSpc>
                        <a:spcBef>
                          <a:spcPts val="400"/>
                        </a:spcBef>
                        <a:spcAft>
                          <a:spcPts val="400"/>
                        </a:spcAft>
                      </a:pPr>
                      <a:r>
                        <a:rPr lang="pt-BR" sz="1000">
                          <a:effectLst/>
                          <a:latin typeface="Verdana"/>
                          <a:ea typeface="Calibri"/>
                          <a:cs typeface="Times New Roman"/>
                        </a:rPr>
                        <a:t>- Estudo territorial do potencial de criação de roteiros.</a:t>
                      </a:r>
                    </a:p>
                    <a:p>
                      <a:pPr algn="just">
                        <a:lnSpc>
                          <a:spcPct val="115000"/>
                        </a:lnSpc>
                        <a:spcBef>
                          <a:spcPts val="400"/>
                        </a:spcBef>
                        <a:spcAft>
                          <a:spcPts val="400"/>
                        </a:spcAft>
                      </a:pPr>
                      <a:r>
                        <a:rPr lang="pt-BR" sz="1000">
                          <a:effectLst/>
                          <a:latin typeface="Verdana"/>
                          <a:ea typeface="Calibri"/>
                          <a:cs typeface="Times New Roman"/>
                        </a:rPr>
                        <a:t>- Criação de pelo menos 2 roteiros turísticos em natureza. </a:t>
                      </a:r>
                    </a:p>
                    <a:p>
                      <a:pPr algn="just">
                        <a:lnSpc>
                          <a:spcPct val="115000"/>
                        </a:lnSpc>
                        <a:spcBef>
                          <a:spcPts val="400"/>
                        </a:spcBef>
                        <a:spcAft>
                          <a:spcPts val="400"/>
                        </a:spcAft>
                      </a:pPr>
                      <a:r>
                        <a:rPr lang="pt-BR" sz="1000">
                          <a:effectLst/>
                          <a:latin typeface="Verdana"/>
                          <a:ea typeface="Calibri"/>
                          <a:cs typeface="Times New Roman"/>
                        </a:rPr>
                        <a:t>- Criação de pelo menos 2 roteiros turísticos de aventura. </a:t>
                      </a:r>
                    </a:p>
                    <a:p>
                      <a:pPr algn="just">
                        <a:lnSpc>
                          <a:spcPct val="115000"/>
                        </a:lnSpc>
                        <a:spcBef>
                          <a:spcPts val="400"/>
                        </a:spcBef>
                        <a:spcAft>
                          <a:spcPts val="400"/>
                        </a:spcAft>
                      </a:pPr>
                      <a:r>
                        <a:rPr lang="pt-BR" sz="1000" b="1">
                          <a:effectLst/>
                          <a:latin typeface="Verdana"/>
                          <a:ea typeface="Calibri"/>
                          <a:cs typeface="Times New Roman"/>
                        </a:rPr>
                        <a:t>Resultados esperados: </a:t>
                      </a:r>
                      <a:endParaRPr lang="pt-BR" sz="1000">
                        <a:effectLst/>
                        <a:latin typeface="Verdana"/>
                        <a:ea typeface="Calibri"/>
                        <a:cs typeface="Times New Roman"/>
                      </a:endParaRPr>
                    </a:p>
                    <a:p>
                      <a:pPr algn="just">
                        <a:lnSpc>
                          <a:spcPct val="115000"/>
                        </a:lnSpc>
                        <a:spcBef>
                          <a:spcPts val="400"/>
                        </a:spcBef>
                        <a:spcAft>
                          <a:spcPts val="400"/>
                        </a:spcAft>
                      </a:pPr>
                      <a:r>
                        <a:rPr lang="pt-BR" sz="1000">
                          <a:effectLst/>
                          <a:latin typeface="Verdana"/>
                          <a:ea typeface="Calibri"/>
                          <a:cs typeface="Arial"/>
                        </a:rPr>
                        <a:t>- Aumento da competitividade de Mariana como destino turístico. </a:t>
                      </a:r>
                      <a:endParaRPr lang="pt-BR" sz="1000">
                        <a:effectLst/>
                        <a:latin typeface="Verdana"/>
                        <a:ea typeface="Calibri"/>
                        <a:cs typeface="Times New Roman"/>
                      </a:endParaRPr>
                    </a:p>
                    <a:p>
                      <a:pPr algn="just">
                        <a:lnSpc>
                          <a:spcPct val="115000"/>
                        </a:lnSpc>
                        <a:spcBef>
                          <a:spcPts val="400"/>
                        </a:spcBef>
                        <a:spcAft>
                          <a:spcPts val="400"/>
                        </a:spcAft>
                      </a:pPr>
                      <a:r>
                        <a:rPr lang="pt-BR" sz="1000">
                          <a:effectLst/>
                          <a:latin typeface="Verdana"/>
                          <a:ea typeface="Calibri"/>
                          <a:cs typeface="Arial"/>
                        </a:rPr>
                        <a:t>- Diversificação da oferta de produtos turísticos em Mariana.</a:t>
                      </a:r>
                      <a:endParaRPr lang="pt-BR" sz="1000">
                        <a:effectLst/>
                        <a:latin typeface="Verdana"/>
                        <a:ea typeface="Calibri"/>
                        <a:cs typeface="Times New Roman"/>
                      </a:endParaRPr>
                    </a:p>
                    <a:p>
                      <a:pPr algn="just">
                        <a:lnSpc>
                          <a:spcPct val="115000"/>
                        </a:lnSpc>
                        <a:spcBef>
                          <a:spcPts val="400"/>
                        </a:spcBef>
                        <a:spcAft>
                          <a:spcPts val="400"/>
                        </a:spcAft>
                      </a:pPr>
                      <a:r>
                        <a:rPr lang="pt-BR" sz="1000">
                          <a:effectLst/>
                          <a:latin typeface="Verdana"/>
                          <a:ea typeface="Calibri"/>
                          <a:cs typeface="Arial"/>
                        </a:rPr>
                        <a:t>- Aumento do fluxo de visitantes do município.</a:t>
                      </a:r>
                      <a:endParaRPr lang="pt-BR" sz="1000">
                        <a:effectLst/>
                        <a:latin typeface="Verdana"/>
                        <a:ea typeface="Calibri"/>
                        <a:cs typeface="Times New Roman"/>
                      </a:endParaRPr>
                    </a:p>
                    <a:p>
                      <a:pPr algn="just">
                        <a:lnSpc>
                          <a:spcPct val="115000"/>
                        </a:lnSpc>
                        <a:spcBef>
                          <a:spcPts val="400"/>
                        </a:spcBef>
                        <a:spcAft>
                          <a:spcPts val="400"/>
                        </a:spcAft>
                      </a:pPr>
                      <a:r>
                        <a:rPr lang="pt-BR" sz="1000">
                          <a:effectLst/>
                          <a:latin typeface="Verdana"/>
                          <a:ea typeface="Calibri"/>
                          <a:cs typeface="Arial"/>
                        </a:rPr>
                        <a:t>- Melhoria da experiência do viajante.</a:t>
                      </a:r>
                      <a:endParaRPr lang="pt-BR" sz="1000">
                        <a:effectLst/>
                        <a:latin typeface="Verdana"/>
                        <a:ea typeface="Calibri"/>
                        <a:cs typeface="Times New Roman"/>
                      </a:endParaRPr>
                    </a:p>
                  </a:txBody>
                  <a:tcPr marL="39864" marR="398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06"/>
                  </a:ext>
                </a:extLst>
              </a:tr>
              <a:tr h="165764">
                <a:tc gridSpan="2">
                  <a:txBody>
                    <a:bodyPr/>
                    <a:lstStyle/>
                    <a:p>
                      <a:pPr algn="just">
                        <a:lnSpc>
                          <a:spcPct val="115000"/>
                        </a:lnSpc>
                        <a:spcBef>
                          <a:spcPts val="400"/>
                        </a:spcBef>
                        <a:spcAft>
                          <a:spcPts val="400"/>
                        </a:spcAft>
                      </a:pPr>
                      <a:r>
                        <a:rPr lang="pt-BR" sz="1000" b="1">
                          <a:solidFill>
                            <a:srgbClr val="FFFFFF"/>
                          </a:solidFill>
                          <a:effectLst/>
                          <a:latin typeface="Verdana"/>
                          <a:ea typeface="Calibri"/>
                          <a:cs typeface="Tahoma"/>
                        </a:rPr>
                        <a:t>Responsáveis e Envolvidos</a:t>
                      </a:r>
                      <a:endParaRPr lang="pt-BR" sz="1000">
                        <a:effectLst/>
                        <a:latin typeface="Verdana"/>
                        <a:ea typeface="Calibri"/>
                        <a:cs typeface="Times New Roman"/>
                      </a:endParaRPr>
                    </a:p>
                  </a:txBody>
                  <a:tcPr marL="39864" marR="398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7"/>
                  </a:ext>
                </a:extLst>
              </a:tr>
              <a:tr h="369211">
                <a:tc gridSpan="2">
                  <a:txBody>
                    <a:bodyPr/>
                    <a:lstStyle/>
                    <a:p>
                      <a:pPr algn="just">
                        <a:lnSpc>
                          <a:spcPct val="115000"/>
                        </a:lnSpc>
                        <a:spcBef>
                          <a:spcPts val="400"/>
                        </a:spcBef>
                        <a:spcAft>
                          <a:spcPts val="400"/>
                        </a:spcAft>
                      </a:pPr>
                      <a:r>
                        <a:rPr lang="pt-BR" sz="1000">
                          <a:effectLst/>
                          <a:latin typeface="Verdana"/>
                          <a:ea typeface="Calibri"/>
                          <a:cs typeface="Tahoma"/>
                        </a:rPr>
                        <a:t>Fundação Renova, Secretaria Municipal de Turismo, Secretaria Municipal Meio Ambiente e Desenvolvimento Sustentável, Agências de viagens locais, Conselho Municipal de Turismo.</a:t>
                      </a:r>
                      <a:endParaRPr lang="pt-BR" sz="1000">
                        <a:effectLst/>
                        <a:latin typeface="Verdana"/>
                        <a:ea typeface="Calibri"/>
                        <a:cs typeface="Times New Roman"/>
                      </a:endParaRPr>
                    </a:p>
                  </a:txBody>
                  <a:tcPr marL="39864" marR="398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08"/>
                  </a:ext>
                </a:extLst>
              </a:tr>
              <a:tr h="165764">
                <a:tc gridSpan="2">
                  <a:txBody>
                    <a:bodyPr/>
                    <a:lstStyle/>
                    <a:p>
                      <a:pPr algn="just">
                        <a:lnSpc>
                          <a:spcPct val="115000"/>
                        </a:lnSpc>
                        <a:spcBef>
                          <a:spcPts val="400"/>
                        </a:spcBef>
                        <a:spcAft>
                          <a:spcPts val="400"/>
                        </a:spcAft>
                      </a:pPr>
                      <a:r>
                        <a:rPr lang="pt-BR" sz="1000" b="1" dirty="0">
                          <a:solidFill>
                            <a:srgbClr val="FFFFFF"/>
                          </a:solidFill>
                          <a:effectLst/>
                          <a:latin typeface="Verdana"/>
                          <a:ea typeface="Calibri"/>
                          <a:cs typeface="Tahoma"/>
                        </a:rPr>
                        <a:t>Período de realização</a:t>
                      </a:r>
                      <a:endParaRPr lang="pt-BR" sz="1000" dirty="0">
                        <a:effectLst/>
                        <a:latin typeface="Verdana"/>
                        <a:ea typeface="Calibri"/>
                        <a:cs typeface="Times New Roman"/>
                      </a:endParaRPr>
                    </a:p>
                  </a:txBody>
                  <a:tcPr marL="39864" marR="398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9"/>
                  </a:ext>
                </a:extLst>
              </a:tr>
              <a:tr h="165764">
                <a:tc gridSpan="2">
                  <a:txBody>
                    <a:bodyPr/>
                    <a:lstStyle/>
                    <a:p>
                      <a:pPr algn="just">
                        <a:lnSpc>
                          <a:spcPct val="115000"/>
                        </a:lnSpc>
                        <a:spcBef>
                          <a:spcPts val="400"/>
                        </a:spcBef>
                        <a:spcAft>
                          <a:spcPts val="400"/>
                        </a:spcAft>
                      </a:pPr>
                      <a:r>
                        <a:rPr lang="pt-BR" sz="1000" dirty="0">
                          <a:effectLst/>
                          <a:latin typeface="Verdana"/>
                          <a:ea typeface="Calibri"/>
                          <a:cs typeface="Tahoma"/>
                        </a:rPr>
                        <a:t>Entre março e maio de 2020.</a:t>
                      </a:r>
                      <a:endParaRPr lang="pt-BR" sz="1000" dirty="0">
                        <a:effectLst/>
                        <a:latin typeface="Verdana"/>
                        <a:ea typeface="Calibri"/>
                        <a:cs typeface="Times New Roman"/>
                      </a:endParaRPr>
                    </a:p>
                  </a:txBody>
                  <a:tcPr marL="39864" marR="398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25815014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3F63AB3-DDB5-4315-8418-0121125E65CE}"/>
              </a:ext>
            </a:extLst>
          </p:cNvPr>
          <p:cNvSpPr>
            <a:spLocks noGrp="1"/>
          </p:cNvSpPr>
          <p:nvPr>
            <p:ph type="title"/>
          </p:nvPr>
        </p:nvSpPr>
        <p:spPr>
          <a:xfrm>
            <a:off x="193648" y="116922"/>
            <a:ext cx="10656260" cy="666850"/>
          </a:xfrm>
        </p:spPr>
        <p:txBody>
          <a:bodyPr>
            <a:normAutofit fontScale="90000"/>
          </a:bodyPr>
          <a:lstStyle/>
          <a:p>
            <a:r>
              <a:rPr lang="pt-BR" dirty="0"/>
              <a:t>3.Desenvolvimento do Empreendedorismo Turístico</a:t>
            </a:r>
          </a:p>
        </p:txBody>
      </p:sp>
      <p:graphicFrame>
        <p:nvGraphicFramePr>
          <p:cNvPr id="3" name="Tabela 2">
            <a:extLst>
              <a:ext uri="{FF2B5EF4-FFF2-40B4-BE49-F238E27FC236}">
                <a16:creationId xmlns:a16="http://schemas.microsoft.com/office/drawing/2014/main" id="{178215F7-9B92-48A6-AA00-7D7CB0FDD7DB}"/>
              </a:ext>
            </a:extLst>
          </p:cNvPr>
          <p:cNvGraphicFramePr>
            <a:graphicFrameLocks noGrp="1"/>
          </p:cNvGraphicFramePr>
          <p:nvPr>
            <p:extLst>
              <p:ext uri="{D42A27DB-BD31-4B8C-83A1-F6EECF244321}">
                <p14:modId xmlns:p14="http://schemas.microsoft.com/office/powerpoint/2010/main" val="225433843"/>
              </p:ext>
            </p:extLst>
          </p:nvPr>
        </p:nvGraphicFramePr>
        <p:xfrm>
          <a:off x="538260" y="1033788"/>
          <a:ext cx="10311648" cy="5410341"/>
        </p:xfrm>
        <a:graphic>
          <a:graphicData uri="http://schemas.openxmlformats.org/drawingml/2006/table">
            <a:tbl>
              <a:tblPr firstRow="1" firstCol="1" bandRow="1"/>
              <a:tblGrid>
                <a:gridCol w="1299684">
                  <a:extLst>
                    <a:ext uri="{9D8B030D-6E8A-4147-A177-3AD203B41FA5}">
                      <a16:colId xmlns:a16="http://schemas.microsoft.com/office/drawing/2014/main" val="20000"/>
                    </a:ext>
                  </a:extLst>
                </a:gridCol>
                <a:gridCol w="9011964">
                  <a:extLst>
                    <a:ext uri="{9D8B030D-6E8A-4147-A177-3AD203B41FA5}">
                      <a16:colId xmlns:a16="http://schemas.microsoft.com/office/drawing/2014/main" val="20001"/>
                    </a:ext>
                  </a:extLst>
                </a:gridCol>
              </a:tblGrid>
              <a:tr h="319679">
                <a:tc>
                  <a:txBody>
                    <a:bodyPr/>
                    <a:lstStyle/>
                    <a:p>
                      <a:pPr algn="just">
                        <a:lnSpc>
                          <a:spcPct val="115000"/>
                        </a:lnSpc>
                        <a:spcBef>
                          <a:spcPts val="400"/>
                        </a:spcBef>
                        <a:spcAft>
                          <a:spcPts val="400"/>
                        </a:spcAft>
                      </a:pPr>
                      <a:r>
                        <a:rPr lang="pt-BR" sz="1400" b="1" dirty="0">
                          <a:solidFill>
                            <a:srgbClr val="FFFFFF"/>
                          </a:solidFill>
                          <a:effectLst/>
                          <a:latin typeface="Verdana"/>
                          <a:ea typeface="Calibri"/>
                          <a:cs typeface="Times New Roman"/>
                        </a:rPr>
                        <a:t>Ação 7: </a:t>
                      </a:r>
                      <a:endParaRPr lang="pt-BR" sz="1400" dirty="0">
                        <a:effectLst/>
                        <a:latin typeface="Verdana"/>
                        <a:ea typeface="Calibri"/>
                        <a:cs typeface="Times New Roman"/>
                      </a:endParaRPr>
                    </a:p>
                  </a:txBody>
                  <a:tcPr marL="39864" marR="398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a:txBody>
                    <a:bodyPr/>
                    <a:lstStyle/>
                    <a:p>
                      <a:pPr algn="just">
                        <a:lnSpc>
                          <a:spcPct val="115000"/>
                        </a:lnSpc>
                        <a:spcBef>
                          <a:spcPts val="400"/>
                        </a:spcBef>
                        <a:spcAft>
                          <a:spcPts val="400"/>
                        </a:spcAft>
                      </a:pPr>
                      <a:r>
                        <a:rPr lang="pt-BR" sz="1400" b="1" dirty="0">
                          <a:solidFill>
                            <a:srgbClr val="FFFFFF"/>
                          </a:solidFill>
                          <a:effectLst/>
                          <a:latin typeface="Verdana"/>
                          <a:ea typeface="Times New Roman"/>
                          <a:cs typeface="Arial"/>
                        </a:rPr>
                        <a:t>Missões Empreendedoras e Capacitações</a:t>
                      </a:r>
                      <a:endParaRPr lang="pt-BR" sz="1400" dirty="0">
                        <a:effectLst/>
                        <a:latin typeface="Verdana"/>
                        <a:ea typeface="Calibri"/>
                        <a:cs typeface="Times New Roman"/>
                      </a:endParaRPr>
                    </a:p>
                  </a:txBody>
                  <a:tcPr marL="39864" marR="398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extLst>
                  <a:ext uri="{0D108BD9-81ED-4DB2-BD59-A6C34878D82A}">
                    <a16:rowId xmlns:a16="http://schemas.microsoft.com/office/drawing/2014/main" val="10000"/>
                  </a:ext>
                </a:extLst>
              </a:tr>
              <a:tr h="165764">
                <a:tc gridSpan="2">
                  <a:txBody>
                    <a:bodyPr/>
                    <a:lstStyle/>
                    <a:p>
                      <a:pPr algn="just">
                        <a:lnSpc>
                          <a:spcPct val="115000"/>
                        </a:lnSpc>
                        <a:spcBef>
                          <a:spcPts val="400"/>
                        </a:spcBef>
                        <a:spcAft>
                          <a:spcPts val="400"/>
                        </a:spcAft>
                      </a:pPr>
                      <a:r>
                        <a:rPr lang="pt-BR" sz="1600" b="1" dirty="0">
                          <a:solidFill>
                            <a:srgbClr val="FFFFFF"/>
                          </a:solidFill>
                          <a:effectLst/>
                          <a:latin typeface="+mn-lt"/>
                          <a:ea typeface="Calibri"/>
                          <a:cs typeface="Tahoma"/>
                        </a:rPr>
                        <a:t>Descrição</a:t>
                      </a:r>
                      <a:endParaRPr lang="pt-BR" sz="1600" dirty="0">
                        <a:effectLst/>
                        <a:latin typeface="+mn-lt"/>
                        <a:ea typeface="Calibri"/>
                        <a:cs typeface="Times New Roman"/>
                      </a:endParaRPr>
                    </a:p>
                  </a:txBody>
                  <a:tcPr marL="39864" marR="398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1"/>
                  </a:ext>
                </a:extLst>
              </a:tr>
              <a:tr h="677392">
                <a:tc gridSpan="2">
                  <a:txBody>
                    <a:bodyPr/>
                    <a:lstStyle/>
                    <a:p>
                      <a:pPr marL="0" marR="0" lvl="0" indent="0" algn="just" defTabSz="914400" rtl="0" eaLnBrk="1" fontAlgn="auto" latinLnBrk="0" hangingPunct="1">
                        <a:lnSpc>
                          <a:spcPct val="115000"/>
                        </a:lnSpc>
                        <a:spcBef>
                          <a:spcPts val="400"/>
                        </a:spcBef>
                        <a:spcAft>
                          <a:spcPts val="400"/>
                        </a:spcAft>
                        <a:buClrTx/>
                        <a:buSzTx/>
                        <a:buFontTx/>
                        <a:buNone/>
                        <a:tabLst/>
                        <a:defRPr/>
                      </a:pPr>
                      <a:r>
                        <a:rPr lang="pt-BR" sz="1600" kern="1200" dirty="0">
                          <a:solidFill>
                            <a:schemeClr val="tx1"/>
                          </a:solidFill>
                          <a:effectLst/>
                          <a:latin typeface="+mn-lt"/>
                          <a:ea typeface="+mn-ea"/>
                          <a:cs typeface="+mn-cs"/>
                        </a:rPr>
                        <a:t>Capacitações</a:t>
                      </a:r>
                      <a:r>
                        <a:rPr lang="pt-BR" sz="1600" b="1" kern="1200" dirty="0">
                          <a:solidFill>
                            <a:schemeClr val="tx1"/>
                          </a:solidFill>
                          <a:effectLst/>
                          <a:latin typeface="+mn-lt"/>
                          <a:ea typeface="+mn-ea"/>
                          <a:cs typeface="+mn-cs"/>
                        </a:rPr>
                        <a:t> </a:t>
                      </a:r>
                      <a:r>
                        <a:rPr lang="pt-BR" sz="1600" kern="1200" dirty="0">
                          <a:solidFill>
                            <a:schemeClr val="tx1"/>
                          </a:solidFill>
                          <a:effectLst/>
                          <a:latin typeface="+mn-lt"/>
                          <a:ea typeface="+mn-ea"/>
                          <a:cs typeface="+mn-cs"/>
                        </a:rPr>
                        <a:t>ligadas à cadeia do turismo; missões empreendedoras; elaboração de plano de negócios; preparação dos atores para acesso a financiamentos e recursos; desenvolvimento de produtos turísticos.</a:t>
                      </a:r>
                    </a:p>
                  </a:txBody>
                  <a:tcPr marL="39864" marR="398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02"/>
                  </a:ext>
                </a:extLst>
              </a:tr>
              <a:tr h="165764">
                <a:tc gridSpan="2">
                  <a:txBody>
                    <a:bodyPr/>
                    <a:lstStyle/>
                    <a:p>
                      <a:pPr algn="just">
                        <a:lnSpc>
                          <a:spcPct val="115000"/>
                        </a:lnSpc>
                        <a:spcBef>
                          <a:spcPts val="400"/>
                        </a:spcBef>
                        <a:spcAft>
                          <a:spcPts val="400"/>
                        </a:spcAft>
                      </a:pPr>
                      <a:r>
                        <a:rPr lang="pt-BR" sz="1600" b="1" dirty="0">
                          <a:solidFill>
                            <a:srgbClr val="FFFFFF"/>
                          </a:solidFill>
                          <a:effectLst/>
                          <a:latin typeface="+mn-lt"/>
                          <a:ea typeface="Calibri"/>
                          <a:cs typeface="Tahoma"/>
                        </a:rPr>
                        <a:t>Justificativa</a:t>
                      </a:r>
                      <a:endParaRPr lang="pt-BR" sz="1600" dirty="0">
                        <a:effectLst/>
                        <a:latin typeface="+mn-lt"/>
                        <a:ea typeface="Calibri"/>
                        <a:cs typeface="Times New Roman"/>
                      </a:endParaRPr>
                    </a:p>
                  </a:txBody>
                  <a:tcPr marL="39864" marR="398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3"/>
                  </a:ext>
                </a:extLst>
              </a:tr>
              <a:tr h="554321">
                <a:tc gridSpan="2">
                  <a:txBody>
                    <a:bodyPr/>
                    <a:lstStyle/>
                    <a:p>
                      <a:pPr algn="just">
                        <a:lnSpc>
                          <a:spcPct val="115000"/>
                        </a:lnSpc>
                        <a:spcBef>
                          <a:spcPts val="400"/>
                        </a:spcBef>
                        <a:spcAft>
                          <a:spcPts val="400"/>
                        </a:spcAft>
                      </a:pPr>
                      <a:r>
                        <a:rPr lang="pt-BR" sz="1600" kern="1200" dirty="0">
                          <a:solidFill>
                            <a:schemeClr val="tx1"/>
                          </a:solidFill>
                          <a:effectLst/>
                          <a:latin typeface="+mn-lt"/>
                          <a:ea typeface="+mn-ea"/>
                          <a:cs typeface="+mn-cs"/>
                        </a:rPr>
                        <a:t>Necessidade de apoiar o desenvolvimento e fortalecimento do empreendedorismo turístico no município, contribuindo para a geração de renda e a diversificação econômica local.</a:t>
                      </a:r>
                      <a:endParaRPr lang="pt-BR" sz="1600" dirty="0">
                        <a:effectLst/>
                        <a:latin typeface="+mn-lt"/>
                        <a:ea typeface="Calibri"/>
                        <a:cs typeface="Times New Roman"/>
                      </a:endParaRPr>
                    </a:p>
                  </a:txBody>
                  <a:tcPr marL="39864" marR="398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04"/>
                  </a:ext>
                </a:extLst>
              </a:tr>
              <a:tr h="165764">
                <a:tc gridSpan="2">
                  <a:txBody>
                    <a:bodyPr/>
                    <a:lstStyle/>
                    <a:p>
                      <a:pPr algn="just">
                        <a:lnSpc>
                          <a:spcPct val="115000"/>
                        </a:lnSpc>
                        <a:spcBef>
                          <a:spcPts val="400"/>
                        </a:spcBef>
                        <a:spcAft>
                          <a:spcPts val="400"/>
                        </a:spcAft>
                      </a:pPr>
                      <a:r>
                        <a:rPr lang="pt-BR" sz="1600" b="1" dirty="0">
                          <a:solidFill>
                            <a:srgbClr val="FFFFFF"/>
                          </a:solidFill>
                          <a:effectLst/>
                          <a:latin typeface="+mn-lt"/>
                          <a:ea typeface="Calibri"/>
                          <a:cs typeface="Tahoma"/>
                        </a:rPr>
                        <a:t>Produtos e Resultados esperados</a:t>
                      </a:r>
                      <a:endParaRPr lang="pt-BR" sz="1600" dirty="0">
                        <a:effectLst/>
                        <a:latin typeface="+mn-lt"/>
                        <a:ea typeface="Calibri"/>
                        <a:cs typeface="Times New Roman"/>
                      </a:endParaRPr>
                    </a:p>
                  </a:txBody>
                  <a:tcPr marL="39864" marR="398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5"/>
                  </a:ext>
                </a:extLst>
              </a:tr>
              <a:tr h="1906302">
                <a:tc gridSpan="2">
                  <a:txBody>
                    <a:bodyPr/>
                    <a:lstStyle/>
                    <a:p>
                      <a:pPr algn="just">
                        <a:lnSpc>
                          <a:spcPct val="115000"/>
                        </a:lnSpc>
                        <a:spcBef>
                          <a:spcPts val="400"/>
                        </a:spcBef>
                        <a:spcAft>
                          <a:spcPts val="400"/>
                        </a:spcAft>
                      </a:pPr>
                      <a:r>
                        <a:rPr lang="pt-BR" sz="1600" b="1" dirty="0">
                          <a:effectLst/>
                          <a:latin typeface="+mn-lt"/>
                          <a:ea typeface="Calibri"/>
                          <a:cs typeface="Times New Roman"/>
                        </a:rPr>
                        <a:t>Produtos:</a:t>
                      </a:r>
                    </a:p>
                    <a:p>
                      <a:pPr algn="just">
                        <a:lnSpc>
                          <a:spcPct val="115000"/>
                        </a:lnSpc>
                        <a:spcBef>
                          <a:spcPts val="400"/>
                        </a:spcBef>
                        <a:spcAft>
                          <a:spcPts val="400"/>
                        </a:spcAft>
                      </a:pPr>
                      <a:r>
                        <a:rPr lang="pt-BR" sz="1600" dirty="0">
                          <a:effectLst/>
                          <a:latin typeface="+mn-lt"/>
                          <a:ea typeface="Calibri"/>
                          <a:cs typeface="Times New Roman"/>
                        </a:rPr>
                        <a:t>Missões empreendedoras; Capacitações</a:t>
                      </a:r>
                    </a:p>
                    <a:p>
                      <a:pPr algn="just">
                        <a:lnSpc>
                          <a:spcPct val="115000"/>
                        </a:lnSpc>
                        <a:spcBef>
                          <a:spcPts val="400"/>
                        </a:spcBef>
                        <a:spcAft>
                          <a:spcPts val="400"/>
                        </a:spcAft>
                      </a:pPr>
                      <a:r>
                        <a:rPr lang="pt-BR" sz="1600" b="1" dirty="0">
                          <a:effectLst/>
                          <a:latin typeface="+mn-lt"/>
                          <a:ea typeface="Calibri"/>
                          <a:cs typeface="Times New Roman"/>
                        </a:rPr>
                        <a:t>Resultados esperados: </a:t>
                      </a:r>
                    </a:p>
                    <a:p>
                      <a:pPr algn="just">
                        <a:lnSpc>
                          <a:spcPct val="115000"/>
                        </a:lnSpc>
                        <a:spcBef>
                          <a:spcPts val="400"/>
                        </a:spcBef>
                        <a:spcAft>
                          <a:spcPts val="400"/>
                        </a:spcAft>
                      </a:pPr>
                      <a:r>
                        <a:rPr lang="pt-BR" sz="1600" b="0" dirty="0">
                          <a:effectLst/>
                          <a:latin typeface="+mn-lt"/>
                          <a:ea typeface="Calibri"/>
                          <a:cs typeface="Times New Roman"/>
                        </a:rPr>
                        <a:t>Trade turístico qualificado, novas possibilidades de empreender, geração de renda, aumento da qualidade dos serviços relacionados à cadeia turística. </a:t>
                      </a:r>
                    </a:p>
                  </a:txBody>
                  <a:tcPr marL="39864" marR="398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06"/>
                  </a:ext>
                </a:extLst>
              </a:tr>
              <a:tr h="165764">
                <a:tc gridSpan="2">
                  <a:txBody>
                    <a:bodyPr/>
                    <a:lstStyle/>
                    <a:p>
                      <a:pPr algn="just">
                        <a:lnSpc>
                          <a:spcPct val="115000"/>
                        </a:lnSpc>
                        <a:spcBef>
                          <a:spcPts val="400"/>
                        </a:spcBef>
                        <a:spcAft>
                          <a:spcPts val="400"/>
                        </a:spcAft>
                      </a:pPr>
                      <a:r>
                        <a:rPr lang="pt-BR" sz="1600" b="1" dirty="0">
                          <a:solidFill>
                            <a:srgbClr val="FFFFFF"/>
                          </a:solidFill>
                          <a:effectLst/>
                          <a:latin typeface="+mn-lt"/>
                          <a:ea typeface="Calibri"/>
                          <a:cs typeface="Tahoma"/>
                        </a:rPr>
                        <a:t>Responsáveis e Envolvidos</a:t>
                      </a:r>
                      <a:endParaRPr lang="pt-BR" sz="1600" dirty="0">
                        <a:effectLst/>
                        <a:latin typeface="+mn-lt"/>
                        <a:ea typeface="Calibri"/>
                        <a:cs typeface="Times New Roman"/>
                      </a:endParaRPr>
                    </a:p>
                  </a:txBody>
                  <a:tcPr marL="39864" marR="398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7"/>
                  </a:ext>
                </a:extLst>
              </a:tr>
              <a:tr h="369211">
                <a:tc gridSpan="2">
                  <a:txBody>
                    <a:bodyPr/>
                    <a:lstStyle/>
                    <a:p>
                      <a:pPr algn="just">
                        <a:lnSpc>
                          <a:spcPct val="115000"/>
                        </a:lnSpc>
                        <a:spcBef>
                          <a:spcPts val="400"/>
                        </a:spcBef>
                        <a:spcAft>
                          <a:spcPts val="400"/>
                        </a:spcAft>
                      </a:pPr>
                      <a:r>
                        <a:rPr lang="pt-BR" sz="1600" dirty="0">
                          <a:effectLst/>
                          <a:latin typeface="+mn-lt"/>
                          <a:ea typeface="Calibri"/>
                          <a:cs typeface="Tahoma"/>
                        </a:rPr>
                        <a:t>Fundação Renova (Interface com área de Economia e Inovação), Secretaria Municipal de Turismo, Consultoria.</a:t>
                      </a:r>
                      <a:endParaRPr lang="pt-BR" sz="1600" dirty="0">
                        <a:effectLst/>
                        <a:latin typeface="+mn-lt"/>
                        <a:ea typeface="Calibri"/>
                        <a:cs typeface="Times New Roman"/>
                      </a:endParaRPr>
                    </a:p>
                  </a:txBody>
                  <a:tcPr marL="39864" marR="398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08"/>
                  </a:ext>
                </a:extLst>
              </a:tr>
              <a:tr h="165764">
                <a:tc gridSpan="2">
                  <a:txBody>
                    <a:bodyPr/>
                    <a:lstStyle/>
                    <a:p>
                      <a:pPr algn="just">
                        <a:lnSpc>
                          <a:spcPct val="115000"/>
                        </a:lnSpc>
                        <a:spcBef>
                          <a:spcPts val="400"/>
                        </a:spcBef>
                        <a:spcAft>
                          <a:spcPts val="400"/>
                        </a:spcAft>
                      </a:pPr>
                      <a:r>
                        <a:rPr lang="pt-BR" sz="1600" b="1" dirty="0">
                          <a:solidFill>
                            <a:srgbClr val="FFFFFF"/>
                          </a:solidFill>
                          <a:effectLst/>
                          <a:latin typeface="+mn-lt"/>
                          <a:ea typeface="Calibri"/>
                          <a:cs typeface="Tahoma"/>
                        </a:rPr>
                        <a:t>Período de realização</a:t>
                      </a:r>
                      <a:endParaRPr lang="pt-BR" sz="1600" dirty="0">
                        <a:effectLst/>
                        <a:latin typeface="+mn-lt"/>
                        <a:ea typeface="Calibri"/>
                        <a:cs typeface="Times New Roman"/>
                      </a:endParaRPr>
                    </a:p>
                  </a:txBody>
                  <a:tcPr marL="39864" marR="398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9"/>
                  </a:ext>
                </a:extLst>
              </a:tr>
              <a:tr h="165764">
                <a:tc gridSpan="2">
                  <a:txBody>
                    <a:bodyPr/>
                    <a:lstStyle/>
                    <a:p>
                      <a:pPr algn="just">
                        <a:lnSpc>
                          <a:spcPct val="115000"/>
                        </a:lnSpc>
                        <a:spcBef>
                          <a:spcPts val="400"/>
                        </a:spcBef>
                        <a:spcAft>
                          <a:spcPts val="400"/>
                        </a:spcAft>
                      </a:pPr>
                      <a:r>
                        <a:rPr lang="pt-BR" sz="1600" dirty="0">
                          <a:effectLst/>
                          <a:latin typeface="+mn-lt"/>
                          <a:ea typeface="Calibri"/>
                          <a:cs typeface="Tahoma"/>
                        </a:rPr>
                        <a:t>Entre março e julho de 2020.</a:t>
                      </a:r>
                      <a:endParaRPr lang="pt-BR" sz="1600" dirty="0">
                        <a:effectLst/>
                        <a:latin typeface="+mn-lt"/>
                        <a:ea typeface="Calibri"/>
                        <a:cs typeface="Times New Roman"/>
                      </a:endParaRPr>
                    </a:p>
                  </a:txBody>
                  <a:tcPr marL="39864" marR="398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22333351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3F63AB3-DDB5-4315-8418-0121125E65CE}"/>
              </a:ext>
            </a:extLst>
          </p:cNvPr>
          <p:cNvSpPr>
            <a:spLocks noGrp="1"/>
          </p:cNvSpPr>
          <p:nvPr>
            <p:ph type="title"/>
          </p:nvPr>
        </p:nvSpPr>
        <p:spPr>
          <a:xfrm>
            <a:off x="193648" y="116922"/>
            <a:ext cx="10656260" cy="666850"/>
          </a:xfrm>
        </p:spPr>
        <p:txBody>
          <a:bodyPr>
            <a:normAutofit/>
          </a:bodyPr>
          <a:lstStyle/>
          <a:p>
            <a:r>
              <a:rPr lang="pt-BR" dirty="0"/>
              <a:t>4.Promoção do Destino Turístico</a:t>
            </a:r>
          </a:p>
        </p:txBody>
      </p:sp>
      <p:graphicFrame>
        <p:nvGraphicFramePr>
          <p:cNvPr id="5" name="Tabela 4">
            <a:extLst>
              <a:ext uri="{FF2B5EF4-FFF2-40B4-BE49-F238E27FC236}">
                <a16:creationId xmlns:a16="http://schemas.microsoft.com/office/drawing/2014/main" id="{72A24B95-AD0E-46B7-B644-B1EA1993581F}"/>
              </a:ext>
            </a:extLst>
          </p:cNvPr>
          <p:cNvGraphicFramePr>
            <a:graphicFrameLocks noGrp="1"/>
          </p:cNvGraphicFramePr>
          <p:nvPr>
            <p:extLst>
              <p:ext uri="{D42A27DB-BD31-4B8C-83A1-F6EECF244321}">
                <p14:modId xmlns:p14="http://schemas.microsoft.com/office/powerpoint/2010/main" val="2626633672"/>
              </p:ext>
            </p:extLst>
          </p:nvPr>
        </p:nvGraphicFramePr>
        <p:xfrm>
          <a:off x="619760" y="1016000"/>
          <a:ext cx="10473988" cy="5283205"/>
        </p:xfrm>
        <a:graphic>
          <a:graphicData uri="http://schemas.openxmlformats.org/drawingml/2006/table">
            <a:tbl>
              <a:tblPr firstRow="1" firstCol="1" bandRow="1"/>
              <a:tblGrid>
                <a:gridCol w="1320143">
                  <a:extLst>
                    <a:ext uri="{9D8B030D-6E8A-4147-A177-3AD203B41FA5}">
                      <a16:colId xmlns:a16="http://schemas.microsoft.com/office/drawing/2014/main" val="20000"/>
                    </a:ext>
                  </a:extLst>
                </a:gridCol>
                <a:gridCol w="9153845">
                  <a:extLst>
                    <a:ext uri="{9D8B030D-6E8A-4147-A177-3AD203B41FA5}">
                      <a16:colId xmlns:a16="http://schemas.microsoft.com/office/drawing/2014/main" val="20001"/>
                    </a:ext>
                  </a:extLst>
                </a:gridCol>
              </a:tblGrid>
              <a:tr h="266346">
                <a:tc>
                  <a:txBody>
                    <a:bodyPr/>
                    <a:lstStyle/>
                    <a:p>
                      <a:pPr algn="just">
                        <a:lnSpc>
                          <a:spcPct val="115000"/>
                        </a:lnSpc>
                        <a:spcBef>
                          <a:spcPts val="200"/>
                        </a:spcBef>
                        <a:spcAft>
                          <a:spcPts val="200"/>
                        </a:spcAft>
                      </a:pPr>
                      <a:r>
                        <a:rPr lang="pt-BR" sz="1400" b="1" dirty="0">
                          <a:solidFill>
                            <a:srgbClr val="FFFFFF"/>
                          </a:solidFill>
                          <a:effectLst/>
                          <a:latin typeface="Verdana"/>
                          <a:ea typeface="Calibri"/>
                          <a:cs typeface="Times New Roman"/>
                        </a:rPr>
                        <a:t>Ação 8: </a:t>
                      </a:r>
                      <a:endParaRPr lang="pt-BR" sz="1400" dirty="0">
                        <a:effectLst/>
                        <a:latin typeface="Verdana"/>
                        <a:ea typeface="Calibri"/>
                        <a:cs typeface="Times New Roman"/>
                      </a:endParaRPr>
                    </a:p>
                  </a:txBody>
                  <a:tcPr marL="39427" marR="394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a:txBody>
                    <a:bodyPr/>
                    <a:lstStyle/>
                    <a:p>
                      <a:pPr algn="just">
                        <a:lnSpc>
                          <a:spcPct val="115000"/>
                        </a:lnSpc>
                        <a:spcBef>
                          <a:spcPts val="200"/>
                        </a:spcBef>
                        <a:spcAft>
                          <a:spcPts val="200"/>
                        </a:spcAft>
                      </a:pPr>
                      <a:r>
                        <a:rPr lang="pt-BR" sz="1400" b="1" dirty="0">
                          <a:solidFill>
                            <a:srgbClr val="FFFFFF"/>
                          </a:solidFill>
                          <a:effectLst/>
                          <a:latin typeface="Verdana"/>
                          <a:ea typeface="Calibri"/>
                          <a:cs typeface="Times New Roman"/>
                        </a:rPr>
                        <a:t>Criação do Calendário de Eventos Turísticos de Mariana</a:t>
                      </a:r>
                      <a:endParaRPr lang="pt-BR" sz="1400" dirty="0">
                        <a:effectLst/>
                        <a:latin typeface="Verdana"/>
                        <a:ea typeface="Calibri"/>
                        <a:cs typeface="Times New Roman"/>
                      </a:endParaRPr>
                    </a:p>
                  </a:txBody>
                  <a:tcPr marL="39427" marR="394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extLst>
                  <a:ext uri="{0D108BD9-81ED-4DB2-BD59-A6C34878D82A}">
                    <a16:rowId xmlns:a16="http://schemas.microsoft.com/office/drawing/2014/main" val="10000"/>
                  </a:ext>
                </a:extLst>
              </a:tr>
              <a:tr h="190248">
                <a:tc gridSpan="2">
                  <a:txBody>
                    <a:bodyPr/>
                    <a:lstStyle/>
                    <a:p>
                      <a:pPr algn="just">
                        <a:lnSpc>
                          <a:spcPct val="115000"/>
                        </a:lnSpc>
                        <a:spcBef>
                          <a:spcPts val="200"/>
                        </a:spcBef>
                        <a:spcAft>
                          <a:spcPts val="200"/>
                        </a:spcAft>
                      </a:pPr>
                      <a:r>
                        <a:rPr lang="pt-BR" sz="1000" b="1">
                          <a:solidFill>
                            <a:srgbClr val="FFFFFF"/>
                          </a:solidFill>
                          <a:effectLst/>
                          <a:latin typeface="Verdana"/>
                          <a:ea typeface="Calibri"/>
                          <a:cs typeface="Tahoma"/>
                        </a:rPr>
                        <a:t>Descrição</a:t>
                      </a:r>
                      <a:endParaRPr lang="pt-BR" sz="1000">
                        <a:effectLst/>
                        <a:latin typeface="Verdana"/>
                        <a:ea typeface="Calibri"/>
                        <a:cs typeface="Times New Roman"/>
                      </a:endParaRPr>
                    </a:p>
                  </a:txBody>
                  <a:tcPr marL="39427" marR="394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1"/>
                  </a:ext>
                </a:extLst>
              </a:tr>
              <a:tr h="612848">
                <a:tc gridSpan="2">
                  <a:txBody>
                    <a:bodyPr/>
                    <a:lstStyle/>
                    <a:p>
                      <a:pPr algn="just">
                        <a:lnSpc>
                          <a:spcPct val="115000"/>
                        </a:lnSpc>
                        <a:spcBef>
                          <a:spcPts val="200"/>
                        </a:spcBef>
                        <a:spcAft>
                          <a:spcPts val="200"/>
                        </a:spcAft>
                      </a:pPr>
                      <a:r>
                        <a:rPr lang="pt-BR" sz="1000">
                          <a:effectLst/>
                          <a:latin typeface="Verdana"/>
                          <a:ea typeface="Calibri"/>
                          <a:cs typeface="Times New Roman"/>
                        </a:rPr>
                        <a:t>Criação do Calendário de Eventos Turísticos de Mariana a partir do levantamento dos eventos realizados no município; classificação em termos da relevância para atração de fluxo de visitantes; organização e formalização do calendário junto ao Conselho Municipal de Turismo e divulgação ampla do calendário.</a:t>
                      </a:r>
                    </a:p>
                  </a:txBody>
                  <a:tcPr marL="39427" marR="394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02"/>
                  </a:ext>
                </a:extLst>
              </a:tr>
              <a:tr h="190248">
                <a:tc gridSpan="2">
                  <a:txBody>
                    <a:bodyPr/>
                    <a:lstStyle/>
                    <a:p>
                      <a:pPr algn="just">
                        <a:lnSpc>
                          <a:spcPct val="115000"/>
                        </a:lnSpc>
                        <a:spcBef>
                          <a:spcPts val="200"/>
                        </a:spcBef>
                        <a:spcAft>
                          <a:spcPts val="200"/>
                        </a:spcAft>
                      </a:pPr>
                      <a:r>
                        <a:rPr lang="pt-BR" sz="1000" b="1">
                          <a:solidFill>
                            <a:srgbClr val="FFFFFF"/>
                          </a:solidFill>
                          <a:effectLst/>
                          <a:latin typeface="Verdana"/>
                          <a:ea typeface="Calibri"/>
                          <a:cs typeface="Tahoma"/>
                        </a:rPr>
                        <a:t>Justificativa</a:t>
                      </a:r>
                      <a:endParaRPr lang="pt-BR" sz="1000">
                        <a:effectLst/>
                        <a:latin typeface="Verdana"/>
                        <a:ea typeface="Calibri"/>
                        <a:cs typeface="Times New Roman"/>
                      </a:endParaRPr>
                    </a:p>
                  </a:txBody>
                  <a:tcPr marL="39427" marR="394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3"/>
                  </a:ext>
                </a:extLst>
              </a:tr>
              <a:tr h="1035448">
                <a:tc gridSpan="2">
                  <a:txBody>
                    <a:bodyPr/>
                    <a:lstStyle/>
                    <a:p>
                      <a:pPr algn="just">
                        <a:lnSpc>
                          <a:spcPct val="115000"/>
                        </a:lnSpc>
                        <a:spcBef>
                          <a:spcPts val="200"/>
                        </a:spcBef>
                        <a:spcAft>
                          <a:spcPts val="200"/>
                        </a:spcAft>
                      </a:pPr>
                      <a:r>
                        <a:rPr lang="pt-BR" sz="1000" dirty="0">
                          <a:effectLst/>
                          <a:latin typeface="Verdana"/>
                          <a:ea typeface="Calibri"/>
                          <a:cs typeface="Tahoma"/>
                        </a:rPr>
                        <a:t>O Diagnóstico de Mariana identificou aproximadamente 90 eventos realizados ao longo do ano em Mariana. </a:t>
                      </a:r>
                      <a:r>
                        <a:rPr lang="pt-BR" sz="1000" dirty="0">
                          <a:effectLst/>
                          <a:latin typeface="Verdana"/>
                          <a:ea typeface="Calibri"/>
                          <a:cs typeface="Arial"/>
                        </a:rPr>
                        <a:t>O turismo de Eventos, em termos econômicos, pode gerar benefícios, tais como incremento na receita do município, criação de empregos temporários, aumento da demanda por serviços, além de ser uma ferramenta de divulgação de Mariana. A organização do calendário de eventos turísticos do município será fator fundamental para a consolidação da imagem de Mariana como um Destino de oferta diversificada.</a:t>
                      </a:r>
                      <a:endParaRPr lang="pt-BR" sz="1000" dirty="0">
                        <a:effectLst/>
                        <a:latin typeface="Verdana"/>
                        <a:ea typeface="Calibri"/>
                        <a:cs typeface="Times New Roman"/>
                      </a:endParaRPr>
                    </a:p>
                  </a:txBody>
                  <a:tcPr marL="39427" marR="394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04"/>
                  </a:ext>
                </a:extLst>
              </a:tr>
              <a:tr h="190248">
                <a:tc gridSpan="2">
                  <a:txBody>
                    <a:bodyPr/>
                    <a:lstStyle/>
                    <a:p>
                      <a:pPr algn="just">
                        <a:lnSpc>
                          <a:spcPct val="115000"/>
                        </a:lnSpc>
                        <a:spcBef>
                          <a:spcPts val="200"/>
                        </a:spcBef>
                        <a:spcAft>
                          <a:spcPts val="200"/>
                        </a:spcAft>
                      </a:pPr>
                      <a:r>
                        <a:rPr lang="pt-BR" sz="1000" b="1">
                          <a:solidFill>
                            <a:srgbClr val="FFFFFF"/>
                          </a:solidFill>
                          <a:effectLst/>
                          <a:latin typeface="Verdana"/>
                          <a:ea typeface="Calibri"/>
                          <a:cs typeface="Tahoma"/>
                        </a:rPr>
                        <a:t>Produtos e Resultados esperados</a:t>
                      </a:r>
                      <a:endParaRPr lang="pt-BR" sz="1000">
                        <a:effectLst/>
                        <a:latin typeface="Verdana"/>
                        <a:ea typeface="Calibri"/>
                        <a:cs typeface="Times New Roman"/>
                      </a:endParaRPr>
                    </a:p>
                  </a:txBody>
                  <a:tcPr marL="39427" marR="394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5"/>
                  </a:ext>
                </a:extLst>
              </a:tr>
              <a:tr h="1825527">
                <a:tc gridSpan="2">
                  <a:txBody>
                    <a:bodyPr/>
                    <a:lstStyle/>
                    <a:p>
                      <a:pPr algn="just">
                        <a:lnSpc>
                          <a:spcPct val="115000"/>
                        </a:lnSpc>
                        <a:spcBef>
                          <a:spcPts val="200"/>
                        </a:spcBef>
                        <a:spcAft>
                          <a:spcPts val="200"/>
                        </a:spcAft>
                      </a:pPr>
                      <a:r>
                        <a:rPr lang="pt-BR" sz="1200" b="1" dirty="0">
                          <a:effectLst/>
                          <a:latin typeface="Verdana"/>
                          <a:ea typeface="Calibri"/>
                          <a:cs typeface="Tahoma"/>
                        </a:rPr>
                        <a:t>Produto: </a:t>
                      </a:r>
                      <a:endParaRPr lang="pt-BR" sz="1200" dirty="0">
                        <a:effectLst/>
                        <a:latin typeface="Verdana"/>
                        <a:ea typeface="Calibri"/>
                        <a:cs typeface="Times New Roman"/>
                      </a:endParaRPr>
                    </a:p>
                    <a:p>
                      <a:pPr algn="just">
                        <a:lnSpc>
                          <a:spcPct val="115000"/>
                        </a:lnSpc>
                        <a:spcBef>
                          <a:spcPts val="200"/>
                        </a:spcBef>
                        <a:spcAft>
                          <a:spcPts val="200"/>
                        </a:spcAft>
                      </a:pPr>
                      <a:r>
                        <a:rPr lang="pt-BR" sz="1200" dirty="0">
                          <a:effectLst/>
                          <a:latin typeface="Verdana"/>
                          <a:ea typeface="Calibri"/>
                          <a:cs typeface="Tahoma"/>
                        </a:rPr>
                        <a:t>Calendário de Eventos Turísticos organizado e disponível a moradores e visitantes.</a:t>
                      </a:r>
                      <a:endParaRPr lang="pt-BR" sz="1200" dirty="0">
                        <a:effectLst/>
                        <a:latin typeface="Verdana"/>
                        <a:ea typeface="Calibri"/>
                        <a:cs typeface="Times New Roman"/>
                      </a:endParaRPr>
                    </a:p>
                    <a:p>
                      <a:pPr algn="just">
                        <a:lnSpc>
                          <a:spcPct val="115000"/>
                        </a:lnSpc>
                        <a:spcBef>
                          <a:spcPts val="200"/>
                        </a:spcBef>
                        <a:spcAft>
                          <a:spcPts val="200"/>
                        </a:spcAft>
                      </a:pPr>
                      <a:r>
                        <a:rPr lang="pt-BR" sz="1200" b="1" dirty="0">
                          <a:effectLst/>
                          <a:latin typeface="Verdana"/>
                          <a:ea typeface="Calibri"/>
                          <a:cs typeface="Times New Roman"/>
                        </a:rPr>
                        <a:t>Resultados esperados: </a:t>
                      </a:r>
                      <a:endParaRPr lang="pt-BR" sz="1200" dirty="0">
                        <a:effectLst/>
                        <a:latin typeface="Verdana"/>
                        <a:ea typeface="Calibri"/>
                        <a:cs typeface="Times New Roman"/>
                      </a:endParaRPr>
                    </a:p>
                    <a:p>
                      <a:pPr algn="just">
                        <a:lnSpc>
                          <a:spcPct val="115000"/>
                        </a:lnSpc>
                        <a:spcBef>
                          <a:spcPts val="200"/>
                        </a:spcBef>
                        <a:spcAft>
                          <a:spcPts val="200"/>
                        </a:spcAft>
                      </a:pPr>
                      <a:r>
                        <a:rPr lang="pt-BR" sz="1200" dirty="0">
                          <a:effectLst/>
                          <a:latin typeface="Verdana"/>
                          <a:ea typeface="Calibri"/>
                          <a:cs typeface="Arial"/>
                        </a:rPr>
                        <a:t>- Melhor informação da população e prestadores de serviços sobre os eventos realizados em Mariana.</a:t>
                      </a:r>
                      <a:endParaRPr lang="pt-BR" sz="1200" dirty="0">
                        <a:effectLst/>
                        <a:latin typeface="Verdana"/>
                        <a:ea typeface="Calibri"/>
                        <a:cs typeface="Times New Roman"/>
                      </a:endParaRPr>
                    </a:p>
                    <a:p>
                      <a:pPr algn="just">
                        <a:lnSpc>
                          <a:spcPct val="115000"/>
                        </a:lnSpc>
                        <a:spcBef>
                          <a:spcPts val="200"/>
                        </a:spcBef>
                        <a:spcAft>
                          <a:spcPts val="200"/>
                        </a:spcAft>
                      </a:pPr>
                      <a:r>
                        <a:rPr lang="pt-BR" sz="1200" dirty="0">
                          <a:effectLst/>
                          <a:latin typeface="Verdana"/>
                          <a:ea typeface="Calibri"/>
                          <a:cs typeface="Arial"/>
                        </a:rPr>
                        <a:t>- Melhor divulgação dos principais eventos em escala local, regional e nacional.</a:t>
                      </a:r>
                      <a:endParaRPr lang="pt-BR" sz="1200" dirty="0">
                        <a:effectLst/>
                        <a:latin typeface="Verdana"/>
                        <a:ea typeface="Calibri"/>
                        <a:cs typeface="Times New Roman"/>
                      </a:endParaRPr>
                    </a:p>
                    <a:p>
                      <a:pPr algn="just">
                        <a:lnSpc>
                          <a:spcPct val="115000"/>
                        </a:lnSpc>
                        <a:spcBef>
                          <a:spcPts val="200"/>
                        </a:spcBef>
                        <a:spcAft>
                          <a:spcPts val="200"/>
                        </a:spcAft>
                      </a:pPr>
                      <a:r>
                        <a:rPr lang="pt-BR" sz="1200" dirty="0">
                          <a:effectLst/>
                          <a:latin typeface="Verdana"/>
                          <a:ea typeface="Calibri"/>
                          <a:cs typeface="Arial"/>
                        </a:rPr>
                        <a:t>- Aumento da competitividade de Mariana como destino turístico. </a:t>
                      </a:r>
                      <a:endParaRPr lang="pt-BR" sz="1200" dirty="0">
                        <a:effectLst/>
                        <a:latin typeface="Verdana"/>
                        <a:ea typeface="Calibri"/>
                        <a:cs typeface="Times New Roman"/>
                      </a:endParaRPr>
                    </a:p>
                    <a:p>
                      <a:pPr algn="just">
                        <a:lnSpc>
                          <a:spcPct val="115000"/>
                        </a:lnSpc>
                        <a:spcBef>
                          <a:spcPts val="200"/>
                        </a:spcBef>
                        <a:spcAft>
                          <a:spcPts val="200"/>
                        </a:spcAft>
                      </a:pPr>
                      <a:r>
                        <a:rPr lang="pt-BR" sz="1200" dirty="0">
                          <a:effectLst/>
                          <a:latin typeface="Verdana"/>
                          <a:ea typeface="Calibri"/>
                          <a:cs typeface="Arial"/>
                        </a:rPr>
                        <a:t>- Aumento do fluxo de visitantes do município durante os eventos e maior movimentação da economia local.  </a:t>
                      </a:r>
                      <a:endParaRPr lang="pt-BR" sz="1200" dirty="0">
                        <a:effectLst/>
                        <a:latin typeface="Verdana"/>
                        <a:ea typeface="Calibri"/>
                        <a:cs typeface="Times New Roman"/>
                      </a:endParaRPr>
                    </a:p>
                  </a:txBody>
                  <a:tcPr marL="39427" marR="394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06"/>
                  </a:ext>
                </a:extLst>
              </a:tr>
              <a:tr h="190248">
                <a:tc gridSpan="2">
                  <a:txBody>
                    <a:bodyPr/>
                    <a:lstStyle/>
                    <a:p>
                      <a:pPr algn="just">
                        <a:lnSpc>
                          <a:spcPct val="115000"/>
                        </a:lnSpc>
                        <a:spcBef>
                          <a:spcPts val="200"/>
                        </a:spcBef>
                        <a:spcAft>
                          <a:spcPts val="200"/>
                        </a:spcAft>
                      </a:pPr>
                      <a:r>
                        <a:rPr lang="pt-BR" sz="1000" b="1">
                          <a:solidFill>
                            <a:srgbClr val="FFFFFF"/>
                          </a:solidFill>
                          <a:effectLst/>
                          <a:latin typeface="Verdana"/>
                          <a:ea typeface="Calibri"/>
                          <a:cs typeface="Tahoma"/>
                        </a:rPr>
                        <a:t>Responsáveis e Envolvidos</a:t>
                      </a:r>
                      <a:endParaRPr lang="pt-BR" sz="1000">
                        <a:effectLst/>
                        <a:latin typeface="Verdana"/>
                        <a:ea typeface="Calibri"/>
                        <a:cs typeface="Times New Roman"/>
                      </a:endParaRPr>
                    </a:p>
                  </a:txBody>
                  <a:tcPr marL="39427" marR="394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7"/>
                  </a:ext>
                </a:extLst>
              </a:tr>
              <a:tr h="401548">
                <a:tc gridSpan="2">
                  <a:txBody>
                    <a:bodyPr/>
                    <a:lstStyle/>
                    <a:p>
                      <a:pPr algn="just">
                        <a:lnSpc>
                          <a:spcPct val="115000"/>
                        </a:lnSpc>
                        <a:spcBef>
                          <a:spcPts val="200"/>
                        </a:spcBef>
                        <a:spcAft>
                          <a:spcPts val="200"/>
                        </a:spcAft>
                      </a:pPr>
                      <a:r>
                        <a:rPr lang="pt-BR" sz="1000">
                          <a:effectLst/>
                          <a:latin typeface="Verdana"/>
                          <a:ea typeface="Calibri"/>
                          <a:cs typeface="Tahoma"/>
                        </a:rPr>
                        <a:t>Fundação Renova, Secretaria Municipal de Turismo, Arquidiocese de Mariana, Conselho Municipal de Turismo e promotores de eventos do município.</a:t>
                      </a:r>
                      <a:endParaRPr lang="pt-BR" sz="1000">
                        <a:effectLst/>
                        <a:latin typeface="Verdana"/>
                        <a:ea typeface="Calibri"/>
                        <a:cs typeface="Times New Roman"/>
                      </a:endParaRPr>
                    </a:p>
                  </a:txBody>
                  <a:tcPr marL="39427" marR="394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08"/>
                  </a:ext>
                </a:extLst>
              </a:tr>
              <a:tr h="190248">
                <a:tc gridSpan="2">
                  <a:txBody>
                    <a:bodyPr/>
                    <a:lstStyle/>
                    <a:p>
                      <a:pPr algn="just">
                        <a:lnSpc>
                          <a:spcPct val="115000"/>
                        </a:lnSpc>
                        <a:spcBef>
                          <a:spcPts val="200"/>
                        </a:spcBef>
                        <a:spcAft>
                          <a:spcPts val="200"/>
                        </a:spcAft>
                      </a:pPr>
                      <a:r>
                        <a:rPr lang="pt-BR" sz="1000" b="1" dirty="0">
                          <a:solidFill>
                            <a:srgbClr val="FFFFFF"/>
                          </a:solidFill>
                          <a:effectLst/>
                          <a:latin typeface="Verdana"/>
                          <a:ea typeface="Calibri"/>
                          <a:cs typeface="Tahoma"/>
                        </a:rPr>
                        <a:t>Período de realização</a:t>
                      </a:r>
                      <a:endParaRPr lang="pt-BR" sz="1000" dirty="0">
                        <a:effectLst/>
                        <a:latin typeface="Verdana"/>
                        <a:ea typeface="Calibri"/>
                        <a:cs typeface="Times New Roman"/>
                      </a:endParaRPr>
                    </a:p>
                  </a:txBody>
                  <a:tcPr marL="39427" marR="394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9"/>
                  </a:ext>
                </a:extLst>
              </a:tr>
              <a:tr h="190248">
                <a:tc gridSpan="2">
                  <a:txBody>
                    <a:bodyPr/>
                    <a:lstStyle/>
                    <a:p>
                      <a:pPr algn="just">
                        <a:lnSpc>
                          <a:spcPct val="115000"/>
                        </a:lnSpc>
                        <a:spcBef>
                          <a:spcPts val="200"/>
                        </a:spcBef>
                        <a:spcAft>
                          <a:spcPts val="200"/>
                        </a:spcAft>
                      </a:pPr>
                      <a:r>
                        <a:rPr lang="pt-BR" sz="1000" dirty="0">
                          <a:effectLst/>
                          <a:latin typeface="Verdana"/>
                          <a:ea typeface="Calibri"/>
                          <a:cs typeface="Tahoma"/>
                        </a:rPr>
                        <a:t>Entre novembro e dezembro de 2019.</a:t>
                      </a:r>
                      <a:endParaRPr lang="pt-BR" sz="1000" dirty="0">
                        <a:effectLst/>
                        <a:latin typeface="Verdana"/>
                        <a:ea typeface="Calibri"/>
                        <a:cs typeface="Times New Roman"/>
                      </a:endParaRPr>
                    </a:p>
                  </a:txBody>
                  <a:tcPr marL="39427" marR="394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4705816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3F63AB3-DDB5-4315-8418-0121125E65CE}"/>
              </a:ext>
            </a:extLst>
          </p:cNvPr>
          <p:cNvSpPr>
            <a:spLocks noGrp="1"/>
          </p:cNvSpPr>
          <p:nvPr>
            <p:ph type="title"/>
          </p:nvPr>
        </p:nvSpPr>
        <p:spPr>
          <a:xfrm>
            <a:off x="193648" y="116922"/>
            <a:ext cx="10656260" cy="666850"/>
          </a:xfrm>
        </p:spPr>
        <p:txBody>
          <a:bodyPr>
            <a:normAutofit/>
          </a:bodyPr>
          <a:lstStyle/>
          <a:p>
            <a:r>
              <a:rPr lang="pt-BR" dirty="0"/>
              <a:t>4.Promoção do Destino Turístico</a:t>
            </a:r>
          </a:p>
        </p:txBody>
      </p:sp>
      <p:graphicFrame>
        <p:nvGraphicFramePr>
          <p:cNvPr id="4" name="Tabela 3">
            <a:extLst>
              <a:ext uri="{FF2B5EF4-FFF2-40B4-BE49-F238E27FC236}">
                <a16:creationId xmlns:a16="http://schemas.microsoft.com/office/drawing/2014/main" id="{0F6A65FE-978E-4315-BF01-415C24C28F64}"/>
              </a:ext>
            </a:extLst>
          </p:cNvPr>
          <p:cNvGraphicFramePr>
            <a:graphicFrameLocks noGrp="1"/>
          </p:cNvGraphicFramePr>
          <p:nvPr>
            <p:extLst>
              <p:ext uri="{D42A27DB-BD31-4B8C-83A1-F6EECF244321}">
                <p14:modId xmlns:p14="http://schemas.microsoft.com/office/powerpoint/2010/main" val="226862890"/>
              </p:ext>
            </p:extLst>
          </p:nvPr>
        </p:nvGraphicFramePr>
        <p:xfrm>
          <a:off x="263998" y="1196752"/>
          <a:ext cx="11176161" cy="4970367"/>
        </p:xfrm>
        <a:graphic>
          <a:graphicData uri="http://schemas.openxmlformats.org/drawingml/2006/table">
            <a:tbl>
              <a:tblPr firstRow="1" firstCol="1" bandRow="1"/>
              <a:tblGrid>
                <a:gridCol w="1248725">
                  <a:extLst>
                    <a:ext uri="{9D8B030D-6E8A-4147-A177-3AD203B41FA5}">
                      <a16:colId xmlns:a16="http://schemas.microsoft.com/office/drawing/2014/main" val="20000"/>
                    </a:ext>
                  </a:extLst>
                </a:gridCol>
                <a:gridCol w="9927436">
                  <a:extLst>
                    <a:ext uri="{9D8B030D-6E8A-4147-A177-3AD203B41FA5}">
                      <a16:colId xmlns:a16="http://schemas.microsoft.com/office/drawing/2014/main" val="20001"/>
                    </a:ext>
                  </a:extLst>
                </a:gridCol>
              </a:tblGrid>
              <a:tr h="301784">
                <a:tc>
                  <a:txBody>
                    <a:bodyPr/>
                    <a:lstStyle/>
                    <a:p>
                      <a:pPr algn="just">
                        <a:lnSpc>
                          <a:spcPct val="115000"/>
                        </a:lnSpc>
                        <a:spcBef>
                          <a:spcPts val="400"/>
                        </a:spcBef>
                        <a:spcAft>
                          <a:spcPts val="400"/>
                        </a:spcAft>
                      </a:pPr>
                      <a:r>
                        <a:rPr lang="pt-BR" sz="1400" b="1" dirty="0">
                          <a:solidFill>
                            <a:srgbClr val="FFFFFF"/>
                          </a:solidFill>
                          <a:effectLst/>
                          <a:latin typeface="Verdana"/>
                          <a:ea typeface="Calibri"/>
                          <a:cs typeface="Times New Roman"/>
                        </a:rPr>
                        <a:t>Ação 9: </a:t>
                      </a:r>
                      <a:endParaRPr lang="pt-BR" sz="1400" dirty="0">
                        <a:effectLst/>
                        <a:latin typeface="Verdana"/>
                        <a:ea typeface="Calibri"/>
                        <a:cs typeface="Times New Roman"/>
                      </a:endParaRPr>
                    </a:p>
                  </a:txBody>
                  <a:tcPr marL="22943" marR="22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a:txBody>
                    <a:bodyPr/>
                    <a:lstStyle/>
                    <a:p>
                      <a:pPr algn="just">
                        <a:lnSpc>
                          <a:spcPct val="115000"/>
                        </a:lnSpc>
                        <a:spcBef>
                          <a:spcPts val="400"/>
                        </a:spcBef>
                        <a:spcAft>
                          <a:spcPts val="400"/>
                        </a:spcAft>
                      </a:pPr>
                      <a:r>
                        <a:rPr lang="pt-BR" sz="1400" b="1" dirty="0">
                          <a:solidFill>
                            <a:srgbClr val="FFFFFF"/>
                          </a:solidFill>
                          <a:effectLst/>
                          <a:latin typeface="Verdana"/>
                          <a:ea typeface="Times New Roman"/>
                          <a:cs typeface="Arial"/>
                        </a:rPr>
                        <a:t>Elaboração do Plano de Marketing do Destino Turístico Mariana</a:t>
                      </a:r>
                      <a:endParaRPr lang="pt-BR" sz="1400" dirty="0">
                        <a:effectLst/>
                        <a:latin typeface="Verdana"/>
                        <a:ea typeface="Calibri"/>
                        <a:cs typeface="Times New Roman"/>
                      </a:endParaRPr>
                    </a:p>
                  </a:txBody>
                  <a:tcPr marL="22943" marR="22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extLst>
                  <a:ext uri="{0D108BD9-81ED-4DB2-BD59-A6C34878D82A}">
                    <a16:rowId xmlns:a16="http://schemas.microsoft.com/office/drawing/2014/main" val="10000"/>
                  </a:ext>
                </a:extLst>
              </a:tr>
              <a:tr h="215560">
                <a:tc gridSpan="2">
                  <a:txBody>
                    <a:bodyPr/>
                    <a:lstStyle/>
                    <a:p>
                      <a:pPr algn="just">
                        <a:lnSpc>
                          <a:spcPct val="115000"/>
                        </a:lnSpc>
                        <a:spcBef>
                          <a:spcPts val="400"/>
                        </a:spcBef>
                        <a:spcAft>
                          <a:spcPts val="400"/>
                        </a:spcAft>
                      </a:pPr>
                      <a:r>
                        <a:rPr lang="pt-BR" sz="1000" b="1">
                          <a:solidFill>
                            <a:srgbClr val="FFFFFF"/>
                          </a:solidFill>
                          <a:effectLst/>
                          <a:latin typeface="Verdana"/>
                          <a:ea typeface="Calibri"/>
                          <a:cs typeface="Tahoma"/>
                        </a:rPr>
                        <a:t>Descrição</a:t>
                      </a:r>
                      <a:endParaRPr lang="pt-BR" sz="1000">
                        <a:effectLst/>
                        <a:latin typeface="Verdana"/>
                        <a:ea typeface="Calibri"/>
                        <a:cs typeface="Times New Roman"/>
                      </a:endParaRPr>
                    </a:p>
                  </a:txBody>
                  <a:tcPr marL="22943" marR="22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1"/>
                  </a:ext>
                </a:extLst>
              </a:tr>
              <a:tr h="2307834">
                <a:tc gridSpan="2">
                  <a:txBody>
                    <a:bodyPr/>
                    <a:lstStyle/>
                    <a:p>
                      <a:pPr algn="just">
                        <a:lnSpc>
                          <a:spcPct val="115000"/>
                        </a:lnSpc>
                        <a:spcBef>
                          <a:spcPts val="400"/>
                        </a:spcBef>
                        <a:spcAft>
                          <a:spcPts val="400"/>
                        </a:spcAft>
                      </a:pPr>
                      <a:r>
                        <a:rPr lang="pt-BR" sz="1000" dirty="0">
                          <a:effectLst/>
                          <a:latin typeface="Verdana"/>
                          <a:ea typeface="Calibri"/>
                          <a:cs typeface="Arial"/>
                        </a:rPr>
                        <a:t>Elaboração do Plano de Marketing Turístico para o município Mariana. </a:t>
                      </a:r>
                      <a:endParaRPr lang="pt-BR" sz="1000" dirty="0">
                        <a:effectLst/>
                        <a:latin typeface="Verdana"/>
                        <a:ea typeface="Calibri"/>
                        <a:cs typeface="Times New Roman"/>
                      </a:endParaRPr>
                    </a:p>
                    <a:p>
                      <a:pPr algn="just">
                        <a:lnSpc>
                          <a:spcPct val="115000"/>
                        </a:lnSpc>
                        <a:spcBef>
                          <a:spcPts val="400"/>
                        </a:spcBef>
                        <a:spcAft>
                          <a:spcPts val="400"/>
                        </a:spcAft>
                      </a:pPr>
                      <a:r>
                        <a:rPr lang="pt-BR" sz="1000" dirty="0">
                          <a:effectLst/>
                          <a:latin typeface="Verdana"/>
                          <a:ea typeface="Calibri"/>
                          <a:cs typeface="Arial"/>
                        </a:rPr>
                        <a:t>Este Plano terá por objetivo determinar as melhores formas de promoção e comercialização do destino turístico de Mariana, visando assegurar a sustentabilidade dos recursos disponíveis.</a:t>
                      </a:r>
                      <a:endParaRPr lang="pt-BR" sz="1000" dirty="0">
                        <a:effectLst/>
                        <a:latin typeface="Verdana"/>
                        <a:ea typeface="Calibri"/>
                        <a:cs typeface="Times New Roman"/>
                      </a:endParaRPr>
                    </a:p>
                    <a:p>
                      <a:pPr algn="just">
                        <a:lnSpc>
                          <a:spcPct val="115000"/>
                        </a:lnSpc>
                        <a:spcBef>
                          <a:spcPts val="400"/>
                        </a:spcBef>
                        <a:spcAft>
                          <a:spcPts val="400"/>
                        </a:spcAft>
                      </a:pPr>
                      <a:r>
                        <a:rPr lang="pt-BR" sz="1000" dirty="0">
                          <a:effectLst/>
                          <a:latin typeface="Verdana"/>
                          <a:ea typeface="Calibri"/>
                          <a:cs typeface="Arial"/>
                        </a:rPr>
                        <a:t>O Plano de Marketing deverá definir os melhores instrumentos e canais de comunicação, além de definir origem e características principais do público alvo a ser conquistado. </a:t>
                      </a:r>
                      <a:endParaRPr lang="pt-BR" sz="1000" dirty="0">
                        <a:effectLst/>
                        <a:latin typeface="Verdana"/>
                        <a:ea typeface="Calibri"/>
                        <a:cs typeface="Times New Roman"/>
                      </a:endParaRPr>
                    </a:p>
                    <a:p>
                      <a:pPr algn="just">
                        <a:lnSpc>
                          <a:spcPct val="115000"/>
                        </a:lnSpc>
                        <a:spcBef>
                          <a:spcPts val="400"/>
                        </a:spcBef>
                        <a:spcAft>
                          <a:spcPts val="400"/>
                        </a:spcAft>
                      </a:pPr>
                      <a:r>
                        <a:rPr lang="pt-BR" sz="1000" dirty="0">
                          <a:effectLst/>
                          <a:latin typeface="Verdana"/>
                          <a:ea typeface="Calibri"/>
                          <a:cs typeface="Arial"/>
                        </a:rPr>
                        <a:t>Este será um instrumento eficiente para que, no médio prazo, o município consolide a imagem de um destino de oferta diversificada, desassocie o nome “Mariana” ao rompimento da barragem de Fundão e ganhe competitividade e destaque no cenário turístico estadual, recebendo um fluxo organizado e constante de visitantes.</a:t>
                      </a:r>
                      <a:endParaRPr lang="pt-BR" sz="1000" dirty="0">
                        <a:effectLst/>
                        <a:latin typeface="Verdana"/>
                        <a:ea typeface="Calibri"/>
                        <a:cs typeface="Times New Roman"/>
                      </a:endParaRPr>
                    </a:p>
                  </a:txBody>
                  <a:tcPr marL="22943" marR="22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02"/>
                  </a:ext>
                </a:extLst>
              </a:tr>
              <a:tr h="215560">
                <a:tc gridSpan="2">
                  <a:txBody>
                    <a:bodyPr/>
                    <a:lstStyle/>
                    <a:p>
                      <a:pPr algn="just">
                        <a:lnSpc>
                          <a:spcPct val="115000"/>
                        </a:lnSpc>
                        <a:spcBef>
                          <a:spcPts val="400"/>
                        </a:spcBef>
                        <a:spcAft>
                          <a:spcPts val="400"/>
                        </a:spcAft>
                      </a:pPr>
                      <a:r>
                        <a:rPr lang="pt-BR" sz="1000" b="1">
                          <a:solidFill>
                            <a:srgbClr val="FFFFFF"/>
                          </a:solidFill>
                          <a:effectLst/>
                          <a:latin typeface="Verdana"/>
                          <a:ea typeface="Calibri"/>
                          <a:cs typeface="Tahoma"/>
                        </a:rPr>
                        <a:t>Justificativa</a:t>
                      </a:r>
                      <a:endParaRPr lang="pt-BR" sz="1000">
                        <a:effectLst/>
                        <a:latin typeface="Verdana"/>
                        <a:ea typeface="Calibri"/>
                        <a:cs typeface="Times New Roman"/>
                      </a:endParaRPr>
                    </a:p>
                  </a:txBody>
                  <a:tcPr marL="22943" marR="22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3"/>
                  </a:ext>
                </a:extLst>
              </a:tr>
              <a:tr h="1929629">
                <a:tc gridSpan="2">
                  <a:txBody>
                    <a:bodyPr/>
                    <a:lstStyle/>
                    <a:p>
                      <a:pPr algn="just">
                        <a:lnSpc>
                          <a:spcPct val="115000"/>
                        </a:lnSpc>
                        <a:spcBef>
                          <a:spcPts val="400"/>
                        </a:spcBef>
                        <a:spcAft>
                          <a:spcPts val="400"/>
                        </a:spcAft>
                      </a:pPr>
                      <a:r>
                        <a:rPr lang="pt-BR" sz="1000" dirty="0">
                          <a:effectLst/>
                          <a:latin typeface="Verdana"/>
                          <a:ea typeface="Calibri"/>
                          <a:cs typeface="Tahoma"/>
                        </a:rPr>
                        <a:t>O rompimento da barragem de Fundão, em 2015, recebeu ampla cobertura dos veículos de comunicação em âmbitos estadual, nacional e internacional.</a:t>
                      </a:r>
                      <a:endParaRPr lang="pt-BR" sz="1000" dirty="0">
                        <a:effectLst/>
                        <a:latin typeface="Verdana"/>
                        <a:ea typeface="Calibri"/>
                        <a:cs typeface="Times New Roman"/>
                      </a:endParaRPr>
                    </a:p>
                    <a:p>
                      <a:pPr algn="just">
                        <a:lnSpc>
                          <a:spcPct val="115000"/>
                        </a:lnSpc>
                        <a:spcBef>
                          <a:spcPts val="400"/>
                        </a:spcBef>
                        <a:spcAft>
                          <a:spcPts val="400"/>
                        </a:spcAft>
                      </a:pPr>
                      <a:r>
                        <a:rPr lang="pt-BR" sz="1000" dirty="0">
                          <a:effectLst/>
                          <a:latin typeface="Verdana"/>
                          <a:ea typeface="Calibri"/>
                          <a:cs typeface="Tahoma"/>
                        </a:rPr>
                        <a:t>O Diagnóstico de Impactos realizado em Mariana comprova a associação do nome do município com a veiculação das notícias sobre o rompimento, o que prejudicou fortemente a imagem do destino turístico. O Diagnóstico classificou o impacto para a imagem do município como direto, de longa duração, alta severidade e abrangência internacional. </a:t>
                      </a:r>
                      <a:endParaRPr lang="pt-BR" sz="1000" dirty="0">
                        <a:effectLst/>
                        <a:latin typeface="Verdana"/>
                        <a:ea typeface="Calibri"/>
                        <a:cs typeface="Times New Roman"/>
                      </a:endParaRPr>
                    </a:p>
                    <a:p>
                      <a:pPr algn="just">
                        <a:lnSpc>
                          <a:spcPct val="115000"/>
                        </a:lnSpc>
                        <a:spcBef>
                          <a:spcPts val="400"/>
                        </a:spcBef>
                        <a:spcAft>
                          <a:spcPts val="400"/>
                        </a:spcAft>
                      </a:pPr>
                      <a:r>
                        <a:rPr lang="pt-BR" sz="1000" dirty="0">
                          <a:effectLst/>
                          <a:latin typeface="Verdana"/>
                          <a:ea typeface="Calibri"/>
                          <a:cs typeface="Tahoma"/>
                        </a:rPr>
                        <a:t>Estes fatos demonstram a necessidade da atuação imediata e inteligente para o melhor posicionamento do município no contexto do turismo.</a:t>
                      </a:r>
                      <a:endParaRPr lang="pt-BR" sz="1000" dirty="0">
                        <a:effectLst/>
                        <a:latin typeface="Verdana"/>
                        <a:ea typeface="Calibri"/>
                        <a:cs typeface="Times New Roman"/>
                      </a:endParaRPr>
                    </a:p>
                  </a:txBody>
                  <a:tcPr marL="22943" marR="22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4187912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3F63AB3-DDB5-4315-8418-0121125E65CE}"/>
              </a:ext>
            </a:extLst>
          </p:cNvPr>
          <p:cNvSpPr>
            <a:spLocks noGrp="1"/>
          </p:cNvSpPr>
          <p:nvPr>
            <p:ph type="title"/>
          </p:nvPr>
        </p:nvSpPr>
        <p:spPr>
          <a:xfrm>
            <a:off x="193648" y="116922"/>
            <a:ext cx="10656260" cy="666850"/>
          </a:xfrm>
        </p:spPr>
        <p:txBody>
          <a:bodyPr>
            <a:normAutofit/>
          </a:bodyPr>
          <a:lstStyle/>
          <a:p>
            <a:r>
              <a:rPr lang="pt-BR" dirty="0"/>
              <a:t>3.Promoção do Destino Turístico</a:t>
            </a:r>
          </a:p>
        </p:txBody>
      </p:sp>
      <p:graphicFrame>
        <p:nvGraphicFramePr>
          <p:cNvPr id="5" name="Tabela 4">
            <a:extLst>
              <a:ext uri="{FF2B5EF4-FFF2-40B4-BE49-F238E27FC236}">
                <a16:creationId xmlns:a16="http://schemas.microsoft.com/office/drawing/2014/main" id="{65918885-84C3-4114-BAA0-BD18D1041525}"/>
              </a:ext>
            </a:extLst>
          </p:cNvPr>
          <p:cNvGraphicFramePr>
            <a:graphicFrameLocks noGrp="1"/>
          </p:cNvGraphicFramePr>
          <p:nvPr>
            <p:extLst>
              <p:ext uri="{D42A27DB-BD31-4B8C-83A1-F6EECF244321}">
                <p14:modId xmlns:p14="http://schemas.microsoft.com/office/powerpoint/2010/main" val="505528230"/>
              </p:ext>
            </p:extLst>
          </p:nvPr>
        </p:nvGraphicFramePr>
        <p:xfrm>
          <a:off x="335279" y="1071275"/>
          <a:ext cx="10656260" cy="5227927"/>
        </p:xfrm>
        <a:graphic>
          <a:graphicData uri="http://schemas.openxmlformats.org/drawingml/2006/table">
            <a:tbl>
              <a:tblPr firstRow="1" firstCol="1" bandRow="1"/>
              <a:tblGrid>
                <a:gridCol w="1190635">
                  <a:extLst>
                    <a:ext uri="{9D8B030D-6E8A-4147-A177-3AD203B41FA5}">
                      <a16:colId xmlns:a16="http://schemas.microsoft.com/office/drawing/2014/main" val="20000"/>
                    </a:ext>
                  </a:extLst>
                </a:gridCol>
                <a:gridCol w="9465625">
                  <a:extLst>
                    <a:ext uri="{9D8B030D-6E8A-4147-A177-3AD203B41FA5}">
                      <a16:colId xmlns:a16="http://schemas.microsoft.com/office/drawing/2014/main" val="20001"/>
                    </a:ext>
                  </a:extLst>
                </a:gridCol>
              </a:tblGrid>
              <a:tr h="237723">
                <a:tc>
                  <a:txBody>
                    <a:bodyPr/>
                    <a:lstStyle/>
                    <a:p>
                      <a:pPr algn="just">
                        <a:lnSpc>
                          <a:spcPct val="115000"/>
                        </a:lnSpc>
                        <a:spcBef>
                          <a:spcPts val="200"/>
                        </a:spcBef>
                        <a:spcAft>
                          <a:spcPts val="200"/>
                        </a:spcAft>
                      </a:pPr>
                      <a:r>
                        <a:rPr lang="pt-BR" sz="1400" b="1" dirty="0">
                          <a:solidFill>
                            <a:srgbClr val="FFFFFF"/>
                          </a:solidFill>
                          <a:effectLst/>
                          <a:latin typeface="Verdana"/>
                          <a:ea typeface="Calibri"/>
                          <a:cs typeface="Times New Roman"/>
                        </a:rPr>
                        <a:t>Ação 9: </a:t>
                      </a:r>
                      <a:endParaRPr lang="pt-BR" sz="1400" dirty="0">
                        <a:effectLst/>
                        <a:latin typeface="Verdana"/>
                        <a:ea typeface="Calibri"/>
                        <a:cs typeface="Times New Roman"/>
                      </a:endParaRPr>
                    </a:p>
                  </a:txBody>
                  <a:tcPr marL="22943" marR="22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a:txBody>
                    <a:bodyPr/>
                    <a:lstStyle/>
                    <a:p>
                      <a:pPr algn="just">
                        <a:lnSpc>
                          <a:spcPct val="115000"/>
                        </a:lnSpc>
                        <a:spcBef>
                          <a:spcPts val="200"/>
                        </a:spcBef>
                        <a:spcAft>
                          <a:spcPts val="200"/>
                        </a:spcAft>
                      </a:pPr>
                      <a:r>
                        <a:rPr lang="pt-BR" sz="1400" b="1" dirty="0">
                          <a:solidFill>
                            <a:srgbClr val="FFFFFF"/>
                          </a:solidFill>
                          <a:effectLst/>
                          <a:latin typeface="Verdana"/>
                          <a:ea typeface="Times New Roman"/>
                          <a:cs typeface="Arial"/>
                        </a:rPr>
                        <a:t>Elaboração do Plano de Marketing do Destino Turístico Mariana (cont.)</a:t>
                      </a:r>
                      <a:endParaRPr lang="pt-BR" sz="1400" dirty="0">
                        <a:effectLst/>
                        <a:latin typeface="Verdana"/>
                        <a:ea typeface="Calibri"/>
                        <a:cs typeface="Times New Roman"/>
                      </a:endParaRPr>
                    </a:p>
                  </a:txBody>
                  <a:tcPr marL="22943" marR="22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extLst>
                  <a:ext uri="{0D108BD9-81ED-4DB2-BD59-A6C34878D82A}">
                    <a16:rowId xmlns:a16="http://schemas.microsoft.com/office/drawing/2014/main" val="10000"/>
                  </a:ext>
                </a:extLst>
              </a:tr>
              <a:tr h="169803">
                <a:tc gridSpan="2">
                  <a:txBody>
                    <a:bodyPr/>
                    <a:lstStyle/>
                    <a:p>
                      <a:pPr algn="just">
                        <a:lnSpc>
                          <a:spcPct val="115000"/>
                        </a:lnSpc>
                        <a:spcBef>
                          <a:spcPts val="200"/>
                        </a:spcBef>
                        <a:spcAft>
                          <a:spcPts val="200"/>
                        </a:spcAft>
                      </a:pPr>
                      <a:r>
                        <a:rPr lang="pt-BR" sz="1000" b="1" dirty="0">
                          <a:solidFill>
                            <a:srgbClr val="FFFFFF"/>
                          </a:solidFill>
                          <a:effectLst/>
                          <a:latin typeface="Verdana"/>
                          <a:ea typeface="Calibri"/>
                          <a:cs typeface="Tahoma"/>
                        </a:rPr>
                        <a:t>Produtos e Resultados esperados</a:t>
                      </a:r>
                      <a:endParaRPr lang="pt-BR" sz="1000" dirty="0">
                        <a:effectLst/>
                        <a:latin typeface="Verdana"/>
                        <a:ea typeface="Calibri"/>
                        <a:cs typeface="Times New Roman"/>
                      </a:endParaRPr>
                    </a:p>
                  </a:txBody>
                  <a:tcPr marL="22943" marR="22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1"/>
                  </a:ext>
                </a:extLst>
              </a:tr>
              <a:tr h="3952596">
                <a:tc gridSpan="2">
                  <a:txBody>
                    <a:bodyPr/>
                    <a:lstStyle/>
                    <a:p>
                      <a:pPr algn="just">
                        <a:lnSpc>
                          <a:spcPct val="115000"/>
                        </a:lnSpc>
                        <a:spcBef>
                          <a:spcPts val="200"/>
                        </a:spcBef>
                        <a:spcAft>
                          <a:spcPts val="200"/>
                        </a:spcAft>
                      </a:pPr>
                      <a:r>
                        <a:rPr lang="pt-BR" sz="1100" b="1" dirty="0">
                          <a:effectLst/>
                          <a:latin typeface="Verdana"/>
                          <a:ea typeface="Calibri"/>
                          <a:cs typeface="Times New Roman"/>
                        </a:rPr>
                        <a:t>Produtos:</a:t>
                      </a:r>
                      <a:endParaRPr lang="pt-BR" sz="1100" dirty="0">
                        <a:effectLst/>
                        <a:latin typeface="Verdana"/>
                        <a:ea typeface="Calibri"/>
                        <a:cs typeface="Times New Roman"/>
                      </a:endParaRPr>
                    </a:p>
                    <a:p>
                      <a:pPr algn="just">
                        <a:lnSpc>
                          <a:spcPct val="115000"/>
                        </a:lnSpc>
                        <a:spcBef>
                          <a:spcPts val="200"/>
                        </a:spcBef>
                        <a:spcAft>
                          <a:spcPts val="200"/>
                        </a:spcAft>
                      </a:pPr>
                      <a:r>
                        <a:rPr lang="pt-BR" sz="1100" dirty="0">
                          <a:effectLst/>
                          <a:latin typeface="Verdana"/>
                          <a:ea typeface="Calibri"/>
                          <a:cs typeface="Times New Roman"/>
                        </a:rPr>
                        <a:t>- Campanhas informativas e promocionais para moradores e visitantes sobre o potencial turístico de Mariana.</a:t>
                      </a:r>
                    </a:p>
                    <a:p>
                      <a:pPr algn="just">
                        <a:lnSpc>
                          <a:spcPct val="115000"/>
                        </a:lnSpc>
                        <a:spcBef>
                          <a:spcPts val="200"/>
                        </a:spcBef>
                        <a:spcAft>
                          <a:spcPts val="200"/>
                        </a:spcAft>
                      </a:pPr>
                      <a:r>
                        <a:rPr lang="pt-BR" sz="1100" dirty="0">
                          <a:effectLst/>
                          <a:latin typeface="Verdana"/>
                          <a:ea typeface="Calibri"/>
                          <a:cs typeface="Times New Roman"/>
                        </a:rPr>
                        <a:t>- Vídeos promocionais do Destino Mariana.</a:t>
                      </a:r>
                    </a:p>
                    <a:p>
                      <a:pPr algn="just">
                        <a:lnSpc>
                          <a:spcPct val="115000"/>
                        </a:lnSpc>
                        <a:spcBef>
                          <a:spcPts val="200"/>
                        </a:spcBef>
                        <a:spcAft>
                          <a:spcPts val="200"/>
                        </a:spcAft>
                      </a:pPr>
                      <a:r>
                        <a:rPr lang="pt-BR" sz="1100" dirty="0">
                          <a:effectLst/>
                          <a:latin typeface="Verdana"/>
                          <a:ea typeface="Calibri"/>
                          <a:cs typeface="Times New Roman"/>
                        </a:rPr>
                        <a:t>- Marca do Destino Turístico Mariana.</a:t>
                      </a:r>
                    </a:p>
                    <a:p>
                      <a:pPr algn="just">
                        <a:lnSpc>
                          <a:spcPct val="115000"/>
                        </a:lnSpc>
                        <a:spcBef>
                          <a:spcPts val="200"/>
                        </a:spcBef>
                        <a:spcAft>
                          <a:spcPts val="200"/>
                        </a:spcAft>
                      </a:pPr>
                      <a:r>
                        <a:rPr lang="pt-BR" sz="1100" dirty="0">
                          <a:effectLst/>
                          <a:latin typeface="Verdana"/>
                          <a:ea typeface="Calibri"/>
                          <a:cs typeface="Times New Roman"/>
                        </a:rPr>
                        <a:t>- Portal online do destino Mariana que abrigue informações sobre oferta, infraestrutura e serviços de interesse do turismo.</a:t>
                      </a:r>
                    </a:p>
                    <a:p>
                      <a:pPr algn="just">
                        <a:lnSpc>
                          <a:spcPct val="115000"/>
                        </a:lnSpc>
                        <a:spcBef>
                          <a:spcPts val="200"/>
                        </a:spcBef>
                        <a:spcAft>
                          <a:spcPts val="200"/>
                        </a:spcAft>
                      </a:pPr>
                      <a:r>
                        <a:rPr lang="pt-BR" sz="1100" dirty="0">
                          <a:effectLst/>
                          <a:latin typeface="Verdana"/>
                          <a:ea typeface="Calibri"/>
                          <a:cs typeface="Times New Roman"/>
                        </a:rPr>
                        <a:t>- Páginas promocionais em redes sociais do destino Mariana.</a:t>
                      </a:r>
                    </a:p>
                    <a:p>
                      <a:pPr algn="just">
                        <a:lnSpc>
                          <a:spcPct val="115000"/>
                        </a:lnSpc>
                        <a:spcBef>
                          <a:spcPts val="200"/>
                        </a:spcBef>
                        <a:spcAft>
                          <a:spcPts val="200"/>
                        </a:spcAft>
                      </a:pPr>
                      <a:r>
                        <a:rPr lang="pt-BR" sz="1100" dirty="0">
                          <a:effectLst/>
                          <a:latin typeface="Verdana"/>
                          <a:ea typeface="Calibri"/>
                          <a:cs typeface="Times New Roman"/>
                        </a:rPr>
                        <a:t>- Realização de </a:t>
                      </a:r>
                      <a:r>
                        <a:rPr lang="pt-BR" sz="1100" i="1" dirty="0" err="1">
                          <a:effectLst/>
                          <a:latin typeface="Verdana"/>
                          <a:ea typeface="Calibri"/>
                          <a:cs typeface="Times New Roman"/>
                        </a:rPr>
                        <a:t>presstrips</a:t>
                      </a:r>
                      <a:r>
                        <a:rPr lang="pt-BR" sz="1100" dirty="0">
                          <a:effectLst/>
                          <a:latin typeface="Verdana"/>
                          <a:ea typeface="Calibri"/>
                          <a:cs typeface="Times New Roman"/>
                        </a:rPr>
                        <a:t> e </a:t>
                      </a:r>
                      <a:r>
                        <a:rPr lang="pt-BR" sz="1100" i="1" dirty="0" err="1">
                          <a:effectLst/>
                          <a:latin typeface="Verdana"/>
                          <a:ea typeface="Calibri"/>
                          <a:cs typeface="Times New Roman"/>
                        </a:rPr>
                        <a:t>famtours</a:t>
                      </a:r>
                      <a:r>
                        <a:rPr lang="pt-BR" sz="1100" dirty="0">
                          <a:effectLst/>
                          <a:latin typeface="Verdana"/>
                          <a:ea typeface="Calibri"/>
                          <a:cs typeface="Times New Roman"/>
                        </a:rPr>
                        <a:t> associados a ações de promoção, informação e capacitação sobre o destino Mariana junto a sites de viagens, influenciadores digitais, operadoras e agentes de viagens.</a:t>
                      </a:r>
                    </a:p>
                    <a:p>
                      <a:pPr algn="just">
                        <a:lnSpc>
                          <a:spcPct val="115000"/>
                        </a:lnSpc>
                        <a:spcBef>
                          <a:spcPts val="200"/>
                        </a:spcBef>
                        <a:spcAft>
                          <a:spcPts val="200"/>
                        </a:spcAft>
                      </a:pPr>
                      <a:r>
                        <a:rPr lang="pt-BR" sz="1100" dirty="0">
                          <a:effectLst/>
                          <a:latin typeface="Verdana"/>
                          <a:ea typeface="Calibri"/>
                          <a:cs typeface="Times New Roman"/>
                        </a:rPr>
                        <a:t>- Material promocional impresso para a divulgação de roteiros turísticos, de segmentos da cena artística de Mariana e de equipamentos culturais.</a:t>
                      </a:r>
                    </a:p>
                    <a:p>
                      <a:pPr algn="just">
                        <a:lnSpc>
                          <a:spcPct val="115000"/>
                        </a:lnSpc>
                        <a:spcBef>
                          <a:spcPts val="200"/>
                        </a:spcBef>
                        <a:spcAft>
                          <a:spcPts val="200"/>
                        </a:spcAft>
                      </a:pPr>
                      <a:r>
                        <a:rPr lang="pt-BR" sz="1100" dirty="0">
                          <a:effectLst/>
                          <a:latin typeface="Verdana"/>
                          <a:ea typeface="Calibri"/>
                          <a:cs typeface="Times New Roman"/>
                        </a:rPr>
                        <a:t> </a:t>
                      </a:r>
                    </a:p>
                    <a:p>
                      <a:pPr algn="just">
                        <a:lnSpc>
                          <a:spcPct val="115000"/>
                        </a:lnSpc>
                        <a:spcBef>
                          <a:spcPts val="200"/>
                        </a:spcBef>
                        <a:spcAft>
                          <a:spcPts val="200"/>
                        </a:spcAft>
                      </a:pPr>
                      <a:r>
                        <a:rPr lang="pt-BR" sz="1100" b="1" dirty="0">
                          <a:effectLst/>
                          <a:latin typeface="Verdana"/>
                          <a:ea typeface="Calibri"/>
                          <a:cs typeface="Times New Roman"/>
                        </a:rPr>
                        <a:t>Resultados esperados: </a:t>
                      </a:r>
                      <a:endParaRPr lang="pt-BR" sz="1100" dirty="0">
                        <a:effectLst/>
                        <a:latin typeface="Verdana"/>
                        <a:ea typeface="Calibri"/>
                        <a:cs typeface="Times New Roman"/>
                      </a:endParaRPr>
                    </a:p>
                    <a:p>
                      <a:pPr algn="just">
                        <a:lnSpc>
                          <a:spcPct val="115000"/>
                        </a:lnSpc>
                        <a:spcBef>
                          <a:spcPts val="200"/>
                        </a:spcBef>
                        <a:spcAft>
                          <a:spcPts val="200"/>
                        </a:spcAft>
                      </a:pPr>
                      <a:r>
                        <a:rPr lang="pt-BR" sz="1100" dirty="0">
                          <a:effectLst/>
                          <a:latin typeface="Verdana"/>
                          <a:ea typeface="Calibri"/>
                          <a:cs typeface="Arial"/>
                        </a:rPr>
                        <a:t>- Consolidação da imagem de Mariana como um destino turístico diversificado. </a:t>
                      </a:r>
                      <a:endParaRPr lang="pt-BR" sz="1100" dirty="0">
                        <a:effectLst/>
                        <a:latin typeface="Verdana"/>
                        <a:ea typeface="Calibri"/>
                        <a:cs typeface="Times New Roman"/>
                      </a:endParaRPr>
                    </a:p>
                    <a:p>
                      <a:pPr algn="just">
                        <a:lnSpc>
                          <a:spcPct val="115000"/>
                        </a:lnSpc>
                        <a:spcBef>
                          <a:spcPts val="200"/>
                        </a:spcBef>
                        <a:spcAft>
                          <a:spcPts val="200"/>
                        </a:spcAft>
                      </a:pPr>
                      <a:r>
                        <a:rPr lang="pt-BR" sz="1100" dirty="0">
                          <a:effectLst/>
                          <a:latin typeface="Verdana"/>
                          <a:ea typeface="Calibri"/>
                          <a:cs typeface="Arial"/>
                        </a:rPr>
                        <a:t>- Divulgação dos roteiros turísticos de Mariana em canais de comunicação diversos.</a:t>
                      </a:r>
                      <a:endParaRPr lang="pt-BR" sz="1100" dirty="0">
                        <a:effectLst/>
                        <a:latin typeface="Verdana"/>
                        <a:ea typeface="Calibri"/>
                        <a:cs typeface="Times New Roman"/>
                      </a:endParaRPr>
                    </a:p>
                    <a:p>
                      <a:pPr algn="just">
                        <a:lnSpc>
                          <a:spcPct val="115000"/>
                        </a:lnSpc>
                        <a:spcBef>
                          <a:spcPts val="200"/>
                        </a:spcBef>
                        <a:spcAft>
                          <a:spcPts val="200"/>
                        </a:spcAft>
                      </a:pPr>
                      <a:r>
                        <a:rPr lang="pt-BR" sz="1100" dirty="0">
                          <a:effectLst/>
                          <a:latin typeface="Verdana"/>
                          <a:ea typeface="Calibri"/>
                          <a:cs typeface="Arial"/>
                        </a:rPr>
                        <a:t>- Captação de eventos como feiras, convenções e congressos para serem realizados em Mariana.</a:t>
                      </a:r>
                      <a:endParaRPr lang="pt-BR" sz="1100" dirty="0">
                        <a:effectLst/>
                        <a:latin typeface="Verdana"/>
                        <a:ea typeface="Calibri"/>
                        <a:cs typeface="Times New Roman"/>
                      </a:endParaRPr>
                    </a:p>
                    <a:p>
                      <a:pPr algn="just">
                        <a:lnSpc>
                          <a:spcPct val="115000"/>
                        </a:lnSpc>
                        <a:spcBef>
                          <a:spcPts val="200"/>
                        </a:spcBef>
                        <a:spcAft>
                          <a:spcPts val="200"/>
                        </a:spcAft>
                      </a:pPr>
                      <a:r>
                        <a:rPr lang="pt-BR" sz="1100" dirty="0">
                          <a:effectLst/>
                          <a:latin typeface="Verdana"/>
                          <a:ea typeface="Calibri"/>
                          <a:cs typeface="Arial"/>
                        </a:rPr>
                        <a:t>- Aumento da competitividade de Mariana como destino turístico. </a:t>
                      </a:r>
                      <a:endParaRPr lang="pt-BR" sz="1100" dirty="0">
                        <a:effectLst/>
                        <a:latin typeface="Verdana"/>
                        <a:ea typeface="Calibri"/>
                        <a:cs typeface="Times New Roman"/>
                      </a:endParaRPr>
                    </a:p>
                    <a:p>
                      <a:pPr algn="just">
                        <a:lnSpc>
                          <a:spcPct val="115000"/>
                        </a:lnSpc>
                        <a:spcBef>
                          <a:spcPts val="200"/>
                        </a:spcBef>
                        <a:spcAft>
                          <a:spcPts val="200"/>
                        </a:spcAft>
                      </a:pPr>
                      <a:r>
                        <a:rPr lang="pt-BR" sz="1100" dirty="0">
                          <a:effectLst/>
                          <a:latin typeface="Verdana"/>
                          <a:ea typeface="Calibri"/>
                          <a:cs typeface="Arial"/>
                        </a:rPr>
                        <a:t>- Aumento do fluxo de visitantes do município.</a:t>
                      </a:r>
                      <a:endParaRPr lang="pt-BR" sz="1100" dirty="0">
                        <a:effectLst/>
                        <a:latin typeface="Verdana"/>
                        <a:ea typeface="Calibri"/>
                        <a:cs typeface="Times New Roman"/>
                      </a:endParaRPr>
                    </a:p>
                  </a:txBody>
                  <a:tcPr marL="22943" marR="22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02"/>
                  </a:ext>
                </a:extLst>
              </a:tr>
              <a:tr h="169803">
                <a:tc gridSpan="2">
                  <a:txBody>
                    <a:bodyPr/>
                    <a:lstStyle/>
                    <a:p>
                      <a:pPr algn="just">
                        <a:lnSpc>
                          <a:spcPct val="115000"/>
                        </a:lnSpc>
                        <a:spcBef>
                          <a:spcPts val="200"/>
                        </a:spcBef>
                        <a:spcAft>
                          <a:spcPts val="200"/>
                        </a:spcAft>
                      </a:pPr>
                      <a:r>
                        <a:rPr lang="pt-BR" sz="1000" b="1">
                          <a:solidFill>
                            <a:srgbClr val="FFFFFF"/>
                          </a:solidFill>
                          <a:effectLst/>
                          <a:latin typeface="Verdana"/>
                          <a:ea typeface="Calibri"/>
                          <a:cs typeface="Tahoma"/>
                        </a:rPr>
                        <a:t>Responsáveis e Envolvidos</a:t>
                      </a:r>
                      <a:endParaRPr lang="pt-BR" sz="1000">
                        <a:effectLst/>
                        <a:latin typeface="Verdana"/>
                        <a:ea typeface="Calibri"/>
                        <a:cs typeface="Times New Roman"/>
                      </a:endParaRPr>
                    </a:p>
                  </a:txBody>
                  <a:tcPr marL="22943" marR="22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3"/>
                  </a:ext>
                </a:extLst>
              </a:tr>
              <a:tr h="358396">
                <a:tc gridSpan="2">
                  <a:txBody>
                    <a:bodyPr/>
                    <a:lstStyle/>
                    <a:p>
                      <a:pPr algn="just">
                        <a:lnSpc>
                          <a:spcPct val="115000"/>
                        </a:lnSpc>
                        <a:spcBef>
                          <a:spcPts val="200"/>
                        </a:spcBef>
                        <a:spcAft>
                          <a:spcPts val="200"/>
                        </a:spcAft>
                      </a:pPr>
                      <a:r>
                        <a:rPr lang="pt-BR" sz="1000">
                          <a:effectLst/>
                          <a:latin typeface="Verdana"/>
                          <a:ea typeface="Calibri"/>
                          <a:cs typeface="Tahoma"/>
                        </a:rPr>
                        <a:t>Fundação Renova, Prefeitura Municipal, Secretaria de Turismo, Conselho Municipal de Turismo e Integrantes do Sistema Municipal de Turismo.</a:t>
                      </a:r>
                      <a:endParaRPr lang="pt-BR" sz="1000">
                        <a:effectLst/>
                        <a:latin typeface="Verdana"/>
                        <a:ea typeface="Calibri"/>
                        <a:cs typeface="Times New Roman"/>
                      </a:endParaRPr>
                    </a:p>
                  </a:txBody>
                  <a:tcPr marL="22943" marR="22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04"/>
                  </a:ext>
                </a:extLst>
              </a:tr>
              <a:tr h="169803">
                <a:tc gridSpan="2">
                  <a:txBody>
                    <a:bodyPr/>
                    <a:lstStyle/>
                    <a:p>
                      <a:pPr algn="just">
                        <a:lnSpc>
                          <a:spcPct val="115000"/>
                        </a:lnSpc>
                        <a:spcBef>
                          <a:spcPts val="200"/>
                        </a:spcBef>
                        <a:spcAft>
                          <a:spcPts val="200"/>
                        </a:spcAft>
                      </a:pPr>
                      <a:r>
                        <a:rPr lang="pt-BR" sz="1000" b="1" dirty="0">
                          <a:solidFill>
                            <a:srgbClr val="FFFFFF"/>
                          </a:solidFill>
                          <a:effectLst/>
                          <a:latin typeface="Verdana"/>
                          <a:ea typeface="Calibri"/>
                          <a:cs typeface="Tahoma"/>
                        </a:rPr>
                        <a:t>Período de realização</a:t>
                      </a:r>
                      <a:endParaRPr lang="pt-BR" sz="1000" dirty="0">
                        <a:effectLst/>
                        <a:latin typeface="Verdana"/>
                        <a:ea typeface="Calibri"/>
                        <a:cs typeface="Times New Roman"/>
                      </a:endParaRPr>
                    </a:p>
                  </a:txBody>
                  <a:tcPr marL="22943" marR="22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5"/>
                  </a:ext>
                </a:extLst>
              </a:tr>
              <a:tr h="169803">
                <a:tc gridSpan="2">
                  <a:txBody>
                    <a:bodyPr/>
                    <a:lstStyle/>
                    <a:p>
                      <a:pPr algn="just">
                        <a:lnSpc>
                          <a:spcPct val="115000"/>
                        </a:lnSpc>
                        <a:spcBef>
                          <a:spcPts val="200"/>
                        </a:spcBef>
                        <a:spcAft>
                          <a:spcPts val="200"/>
                        </a:spcAft>
                      </a:pPr>
                      <a:r>
                        <a:rPr lang="pt-BR" sz="1000" dirty="0">
                          <a:effectLst/>
                          <a:latin typeface="Verdana"/>
                          <a:ea typeface="Calibri"/>
                          <a:cs typeface="Tahoma"/>
                        </a:rPr>
                        <a:t>Entre agosto de 2019 e agosto de 2021.</a:t>
                      </a:r>
                      <a:endParaRPr lang="pt-BR" sz="1000" dirty="0">
                        <a:effectLst/>
                        <a:latin typeface="Verdana"/>
                        <a:ea typeface="Calibri"/>
                        <a:cs typeface="Times New Roman"/>
                      </a:endParaRPr>
                    </a:p>
                  </a:txBody>
                  <a:tcPr marL="22943" marR="22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8442877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99D4C27-4F21-4267-9121-149576062481}"/>
              </a:ext>
            </a:extLst>
          </p:cNvPr>
          <p:cNvSpPr>
            <a:spLocks noGrp="1"/>
          </p:cNvSpPr>
          <p:nvPr>
            <p:ph type="title"/>
          </p:nvPr>
        </p:nvSpPr>
        <p:spPr>
          <a:xfrm>
            <a:off x="655320" y="213363"/>
            <a:ext cx="8529320" cy="833114"/>
          </a:xfrm>
        </p:spPr>
        <p:txBody>
          <a:bodyPr vert="horz" lIns="91440" tIns="45720" rIns="91440" bIns="45720" rtlCol="0" anchor="ctr">
            <a:normAutofit/>
          </a:bodyPr>
          <a:lstStyle/>
          <a:p>
            <a:r>
              <a:rPr lang="en-US" sz="4400">
                <a:latin typeface="+mj-lt"/>
                <a:ea typeface="+mj-ea"/>
                <a:cs typeface="+mj-cs"/>
              </a:rPr>
              <a:t>Demais Ações do PG13 em Mariana</a:t>
            </a:r>
            <a:endParaRPr lang="en-US" sz="4400" dirty="0">
              <a:latin typeface="+mj-lt"/>
              <a:ea typeface="+mj-ea"/>
              <a:cs typeface="+mj-cs"/>
            </a:endParaRPr>
          </a:p>
        </p:txBody>
      </p:sp>
      <p:cxnSp>
        <p:nvCxnSpPr>
          <p:cNvPr id="10" name="Straight Arrow Connector 9">
            <a:extLst>
              <a:ext uri="{FF2B5EF4-FFF2-40B4-BE49-F238E27FC236}">
                <a16:creationId xmlns:a16="http://schemas.microsoft.com/office/drawing/2014/main" id="{E4A809D5-3600-46D4-A466-67F2349A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5320" y="2316480"/>
            <a:ext cx="4572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 name="CaixaDeTexto 2">
            <a:extLst>
              <a:ext uri="{FF2B5EF4-FFF2-40B4-BE49-F238E27FC236}">
                <a16:creationId xmlns:a16="http://schemas.microsoft.com/office/drawing/2014/main" id="{36B1E011-6F38-48B3-9F5A-651FEAA64B77}"/>
              </a:ext>
            </a:extLst>
          </p:cNvPr>
          <p:cNvSpPr txBox="1"/>
          <p:nvPr/>
        </p:nvSpPr>
        <p:spPr>
          <a:xfrm>
            <a:off x="655321" y="2575034"/>
            <a:ext cx="5120113" cy="3462228"/>
          </a:xfrm>
          <a:prstGeom prst="rect">
            <a:avLst/>
          </a:prstGeom>
        </p:spPr>
        <p:txBody>
          <a:bodyPr vert="horz" lIns="91440" tIns="45720" rIns="91440" bIns="45720" rtlCol="0">
            <a:normAutofit/>
          </a:bodyPr>
          <a:lstStyle/>
          <a:p>
            <a:pPr indent="-228600">
              <a:lnSpc>
                <a:spcPct val="90000"/>
              </a:lnSpc>
              <a:spcAft>
                <a:spcPts val="600"/>
              </a:spcAft>
              <a:buFont typeface="Arial" panose="020B0604020202020204" pitchFamily="34" charset="0"/>
              <a:buChar char="•"/>
            </a:pPr>
            <a:r>
              <a:rPr lang="en-US" sz="2400" dirty="0" err="1"/>
              <a:t>Projeto</a:t>
            </a:r>
            <a:r>
              <a:rPr lang="en-US" sz="2400" dirty="0"/>
              <a:t> Estrada Real</a:t>
            </a:r>
          </a:p>
          <a:p>
            <a:pPr indent="-228600">
              <a:lnSpc>
                <a:spcPct val="90000"/>
              </a:lnSpc>
              <a:spcAft>
                <a:spcPts val="600"/>
              </a:spcAft>
              <a:buFont typeface="Arial" panose="020B0604020202020204" pitchFamily="34" charset="0"/>
              <a:buChar char="•"/>
            </a:pPr>
            <a:r>
              <a:rPr lang="en-US" sz="2400" dirty="0" err="1"/>
              <a:t>Edital</a:t>
            </a:r>
            <a:r>
              <a:rPr lang="en-US" sz="2400" dirty="0"/>
              <a:t> </a:t>
            </a:r>
            <a:r>
              <a:rPr lang="en-US" sz="2400" dirty="0" err="1"/>
              <a:t>Doce</a:t>
            </a:r>
            <a:endParaRPr lang="en-US" sz="2400" dirty="0"/>
          </a:p>
          <a:p>
            <a:pPr indent="-228600">
              <a:lnSpc>
                <a:spcPct val="90000"/>
              </a:lnSpc>
              <a:spcAft>
                <a:spcPts val="600"/>
              </a:spcAft>
              <a:buFont typeface="Arial" panose="020B0604020202020204" pitchFamily="34" charset="0"/>
              <a:buChar char="•"/>
            </a:pPr>
            <a:r>
              <a:rPr lang="en-US" sz="2400" dirty="0" err="1"/>
              <a:t>Fortalecimento</a:t>
            </a:r>
            <a:r>
              <a:rPr lang="en-US" sz="2400" dirty="0"/>
              <a:t> de </a:t>
            </a:r>
            <a:r>
              <a:rPr lang="en-US" sz="2400" dirty="0" err="1"/>
              <a:t>Instituições</a:t>
            </a:r>
            <a:r>
              <a:rPr lang="en-US" sz="2400" dirty="0"/>
              <a:t> </a:t>
            </a:r>
            <a:r>
              <a:rPr lang="en-US" sz="2400" dirty="0" err="1"/>
              <a:t>Locais</a:t>
            </a:r>
            <a:endParaRPr lang="en-US" sz="2400" dirty="0"/>
          </a:p>
          <a:p>
            <a:pPr indent="-228600">
              <a:lnSpc>
                <a:spcPct val="90000"/>
              </a:lnSpc>
              <a:spcAft>
                <a:spcPts val="600"/>
              </a:spcAft>
              <a:buFont typeface="Arial" panose="020B0604020202020204" pitchFamily="34" charset="0"/>
              <a:buChar char="•"/>
            </a:pPr>
            <a:r>
              <a:rPr lang="en-US" sz="2400" dirty="0" err="1"/>
              <a:t>Incentivo</a:t>
            </a:r>
            <a:r>
              <a:rPr lang="en-US" sz="2400" dirty="0"/>
              <a:t> à </a:t>
            </a:r>
            <a:r>
              <a:rPr lang="en-US" sz="2400" dirty="0" err="1"/>
              <a:t>Leitura</a:t>
            </a:r>
            <a:endParaRPr lang="en-US" sz="2400" dirty="0"/>
          </a:p>
        </p:txBody>
      </p:sp>
      <p:pic>
        <p:nvPicPr>
          <p:cNvPr id="5" name="Imagem 4" descr="Uma imagem contendo ao ar livre, árvore, edifício, céu&#10;&#10;Descrição gerada automaticamente">
            <a:extLst>
              <a:ext uri="{FF2B5EF4-FFF2-40B4-BE49-F238E27FC236}">
                <a16:creationId xmlns:a16="http://schemas.microsoft.com/office/drawing/2014/main" id="{17694F4B-72F3-4812-BD6E-8D0BA278FBED}"/>
              </a:ext>
            </a:extLst>
          </p:cNvPr>
          <p:cNvPicPr>
            <a:picLocks noChangeAspect="1"/>
          </p:cNvPicPr>
          <p:nvPr/>
        </p:nvPicPr>
        <p:blipFill rotWithShape="1">
          <a:blip r:embed="rId2">
            <a:extLst>
              <a:ext uri="{28A0092B-C50C-407E-A947-70E740481C1C}">
                <a14:useLocalDpi xmlns:a14="http://schemas.microsoft.com/office/drawing/2010/main" val="0"/>
              </a:ext>
            </a:extLst>
          </a:blip>
          <a:srcRect l="12973" r="16834" b="-1"/>
          <a:stretch/>
        </p:blipFill>
        <p:spPr>
          <a:xfrm>
            <a:off x="5878849" y="965211"/>
            <a:ext cx="6313150" cy="5892786"/>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Tree>
    <p:extLst>
      <p:ext uri="{BB962C8B-B14F-4D97-AF65-F5344CB8AC3E}">
        <p14:creationId xmlns:p14="http://schemas.microsoft.com/office/powerpoint/2010/main" val="20660965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68765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B7580D-5AF7-4AE7-AA1C-D349790761D9}"/>
              </a:ext>
            </a:extLst>
          </p:cNvPr>
          <p:cNvSpPr>
            <a:spLocks noGrp="1"/>
          </p:cNvSpPr>
          <p:nvPr>
            <p:ph type="title"/>
          </p:nvPr>
        </p:nvSpPr>
        <p:spPr>
          <a:xfrm>
            <a:off x="183488" y="116922"/>
            <a:ext cx="10656260" cy="666850"/>
          </a:xfrm>
        </p:spPr>
        <p:txBody>
          <a:bodyPr/>
          <a:lstStyle/>
          <a:p>
            <a:r>
              <a:rPr lang="pt-BR" dirty="0"/>
              <a:t>Visão de Futuro para Mariana</a:t>
            </a:r>
          </a:p>
        </p:txBody>
      </p:sp>
      <p:sp>
        <p:nvSpPr>
          <p:cNvPr id="4" name="CaixaDeTexto 3">
            <a:extLst>
              <a:ext uri="{FF2B5EF4-FFF2-40B4-BE49-F238E27FC236}">
                <a16:creationId xmlns:a16="http://schemas.microsoft.com/office/drawing/2014/main" id="{DEF49FF6-762D-4302-8252-538D90D208E5}"/>
              </a:ext>
            </a:extLst>
          </p:cNvPr>
          <p:cNvSpPr txBox="1"/>
          <p:nvPr/>
        </p:nvSpPr>
        <p:spPr>
          <a:xfrm>
            <a:off x="675640" y="1026854"/>
            <a:ext cx="10840720" cy="3139321"/>
          </a:xfrm>
          <a:prstGeom prst="rect">
            <a:avLst/>
          </a:prstGeom>
          <a:noFill/>
        </p:spPr>
        <p:txBody>
          <a:bodyPr wrap="square" rtlCol="0">
            <a:spAutoFit/>
          </a:bodyPr>
          <a:lstStyle/>
          <a:p>
            <a:endParaRPr lang="pt-BR" dirty="0"/>
          </a:p>
          <a:p>
            <a:pPr algn="just"/>
            <a:r>
              <a:rPr lang="pt-BR" sz="3200" dirty="0"/>
              <a:t>A proposta é criar uma identidade coerente, com os atrativos já existentes e consolidados e desenvolver as demais potencialidades locais apontadas pelos estudos realizados. </a:t>
            </a:r>
          </a:p>
          <a:p>
            <a:endParaRPr lang="pt-BR" sz="2800" dirty="0"/>
          </a:p>
          <a:p>
            <a:endParaRPr lang="pt-BR" sz="2800" dirty="0"/>
          </a:p>
          <a:p>
            <a:endParaRPr lang="pt-BR" sz="2800" dirty="0"/>
          </a:p>
        </p:txBody>
      </p:sp>
      <p:pic>
        <p:nvPicPr>
          <p:cNvPr id="9" name="Imagem 8" descr="Uma imagem contendo edifício, ao ar livre, céu, casa&#10;&#10;Descrição gerada automaticamente">
            <a:extLst>
              <a:ext uri="{FF2B5EF4-FFF2-40B4-BE49-F238E27FC236}">
                <a16:creationId xmlns:a16="http://schemas.microsoft.com/office/drawing/2014/main" id="{D0EE0681-1EC8-4AFA-9916-CA5A7FCEC1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41440" y="3306603"/>
            <a:ext cx="4714240" cy="3144362"/>
          </a:xfrm>
          <a:prstGeom prst="rect">
            <a:avLst/>
          </a:prstGeom>
        </p:spPr>
      </p:pic>
      <p:pic>
        <p:nvPicPr>
          <p:cNvPr id="11" name="Imagem 10" descr="Uma imagem contendo edifício, ao ar livre, relógio, céu&#10;&#10;Descrição gerada automaticamente">
            <a:extLst>
              <a:ext uri="{FF2B5EF4-FFF2-40B4-BE49-F238E27FC236}">
                <a16:creationId xmlns:a16="http://schemas.microsoft.com/office/drawing/2014/main" id="{B3191E9F-E3A0-4CD6-AE96-59881EC13B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320" y="3316128"/>
            <a:ext cx="4931728" cy="3144362"/>
          </a:xfrm>
          <a:prstGeom prst="rect">
            <a:avLst/>
          </a:prstGeom>
        </p:spPr>
      </p:pic>
    </p:spTree>
    <p:extLst>
      <p:ext uri="{BB962C8B-B14F-4D97-AF65-F5344CB8AC3E}">
        <p14:creationId xmlns:p14="http://schemas.microsoft.com/office/powerpoint/2010/main" val="40727498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7696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AC11E13-9FB4-47AF-9D48-FA69CC3152CB}"/>
              </a:ext>
            </a:extLst>
          </p:cNvPr>
          <p:cNvSpPr>
            <a:spLocks noGrp="1"/>
          </p:cNvSpPr>
          <p:nvPr>
            <p:ph type="title"/>
          </p:nvPr>
        </p:nvSpPr>
        <p:spPr/>
        <p:txBody>
          <a:bodyPr/>
          <a:lstStyle/>
          <a:p>
            <a:r>
              <a:rPr lang="pt-BR" dirty="0"/>
              <a:t>Visão de Futuro para Mariana</a:t>
            </a:r>
          </a:p>
        </p:txBody>
      </p:sp>
      <p:sp>
        <p:nvSpPr>
          <p:cNvPr id="3" name="Retângulo 2">
            <a:extLst>
              <a:ext uri="{FF2B5EF4-FFF2-40B4-BE49-F238E27FC236}">
                <a16:creationId xmlns:a16="http://schemas.microsoft.com/office/drawing/2014/main" id="{3F6E0098-B132-4989-B11D-48FD83C2FD89}"/>
              </a:ext>
            </a:extLst>
          </p:cNvPr>
          <p:cNvSpPr/>
          <p:nvPr/>
        </p:nvSpPr>
        <p:spPr>
          <a:xfrm>
            <a:off x="345440" y="1391920"/>
            <a:ext cx="11003280" cy="4832092"/>
          </a:xfrm>
          <a:prstGeom prst="rect">
            <a:avLst/>
          </a:prstGeom>
        </p:spPr>
        <p:txBody>
          <a:bodyPr wrap="square">
            <a:spAutoFit/>
          </a:bodyPr>
          <a:lstStyle/>
          <a:p>
            <a:pPr algn="just"/>
            <a:r>
              <a:rPr lang="pt-BR" sz="2800" dirty="0"/>
              <a:t>História e cultura: Cidades Históricas apontadas pelas operadoras como o produto mineiro mais relevante em seus portifólios.</a:t>
            </a:r>
          </a:p>
          <a:p>
            <a:pPr algn="just"/>
            <a:endParaRPr lang="pt-BR" sz="2800" dirty="0"/>
          </a:p>
          <a:p>
            <a:pPr algn="just"/>
            <a:r>
              <a:rPr lang="pt-BR" sz="2800" dirty="0"/>
              <a:t>Gastronomia Local: Estudos mostram grande potencial gastronômico, podendo ser uma das diferenciações do roteiro clássico de cidades históricas. Ideia de cadeias produtivas locais.</a:t>
            </a:r>
          </a:p>
          <a:p>
            <a:pPr algn="just"/>
            <a:endParaRPr lang="pt-BR" sz="2800" dirty="0"/>
          </a:p>
          <a:p>
            <a:pPr algn="just"/>
            <a:r>
              <a:rPr lang="pt-BR" sz="2800" dirty="0"/>
              <a:t>Acessibilidade: O fato da cidade ser plana e ter o centro histórico concentrado é apontado pelas agências e operadoras de turismo como um ponto forte, e pouco explorado, da cidade. Indicada necessidade de criar integração no funcionamento dos atrativos históricos.</a:t>
            </a:r>
          </a:p>
        </p:txBody>
      </p:sp>
    </p:spTree>
    <p:extLst>
      <p:ext uri="{BB962C8B-B14F-4D97-AF65-F5344CB8AC3E}">
        <p14:creationId xmlns:p14="http://schemas.microsoft.com/office/powerpoint/2010/main" val="32446859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AC11E13-9FB4-47AF-9D48-FA69CC3152CB}"/>
              </a:ext>
            </a:extLst>
          </p:cNvPr>
          <p:cNvSpPr>
            <a:spLocks noGrp="1"/>
          </p:cNvSpPr>
          <p:nvPr>
            <p:ph type="title"/>
          </p:nvPr>
        </p:nvSpPr>
        <p:spPr/>
        <p:txBody>
          <a:bodyPr/>
          <a:lstStyle/>
          <a:p>
            <a:r>
              <a:rPr lang="pt-BR" dirty="0"/>
              <a:t>Visão de Futuro para Mariana</a:t>
            </a:r>
          </a:p>
        </p:txBody>
      </p:sp>
      <p:sp>
        <p:nvSpPr>
          <p:cNvPr id="4" name="Retângulo 3">
            <a:extLst>
              <a:ext uri="{FF2B5EF4-FFF2-40B4-BE49-F238E27FC236}">
                <a16:creationId xmlns:a16="http://schemas.microsoft.com/office/drawing/2014/main" id="{4BA97572-42A9-4006-858C-1C50031A40F1}"/>
              </a:ext>
            </a:extLst>
          </p:cNvPr>
          <p:cNvSpPr/>
          <p:nvPr/>
        </p:nvSpPr>
        <p:spPr>
          <a:xfrm>
            <a:off x="254608" y="1229361"/>
            <a:ext cx="11439552" cy="4801314"/>
          </a:xfrm>
          <a:prstGeom prst="rect">
            <a:avLst/>
          </a:prstGeom>
        </p:spPr>
        <p:txBody>
          <a:bodyPr wrap="square">
            <a:spAutoFit/>
          </a:bodyPr>
          <a:lstStyle/>
          <a:p>
            <a:pPr algn="just"/>
            <a:r>
              <a:rPr lang="pt-BR" sz="2800" b="1" dirty="0"/>
              <a:t>Conceito: História e cultura + Gastronomia Local + Acessibilidade</a:t>
            </a:r>
          </a:p>
          <a:p>
            <a:pPr algn="just"/>
            <a:endParaRPr lang="pt-BR" sz="2800" dirty="0"/>
          </a:p>
          <a:p>
            <a:pPr algn="just"/>
            <a:r>
              <a:rPr lang="pt-BR" sz="2800" dirty="0"/>
              <a:t>Cidade histórica plana com diferencial de rotas locais de gastronomia, com foco em público familiar, de fluxo numericamente mediano, mas mais qualificado, gerando maior rentabilidade para o destino.</a:t>
            </a:r>
          </a:p>
          <a:p>
            <a:pPr algn="just"/>
            <a:endParaRPr lang="pt-BR" sz="2800" dirty="0"/>
          </a:p>
          <a:p>
            <a:pPr algn="just"/>
            <a:r>
              <a:rPr lang="pt-BR" sz="2800" dirty="0"/>
              <a:t>Possibilidades adicionais:</a:t>
            </a:r>
          </a:p>
          <a:p>
            <a:pPr algn="just"/>
            <a:r>
              <a:rPr lang="pt-BR" sz="2800" dirty="0"/>
              <a:t>Eco aventura</a:t>
            </a:r>
          </a:p>
          <a:p>
            <a:pPr algn="just"/>
            <a:r>
              <a:rPr lang="pt-BR" sz="2800" dirty="0"/>
              <a:t>Turismo da Reparação </a:t>
            </a:r>
          </a:p>
          <a:p>
            <a:endParaRPr lang="pt-BR" dirty="0"/>
          </a:p>
          <a:p>
            <a:endParaRPr lang="pt-BR" dirty="0"/>
          </a:p>
          <a:p>
            <a:endParaRPr lang="pt-BR" dirty="0"/>
          </a:p>
        </p:txBody>
      </p:sp>
    </p:spTree>
    <p:extLst>
      <p:ext uri="{BB962C8B-B14F-4D97-AF65-F5344CB8AC3E}">
        <p14:creationId xmlns:p14="http://schemas.microsoft.com/office/powerpoint/2010/main" val="13166205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20EF62F-AABF-45E0-A4BC-89EBCD2D9B7B}"/>
              </a:ext>
            </a:extLst>
          </p:cNvPr>
          <p:cNvSpPr>
            <a:spLocks noGrp="1"/>
          </p:cNvSpPr>
          <p:nvPr>
            <p:ph type="title"/>
          </p:nvPr>
        </p:nvSpPr>
        <p:spPr/>
        <p:txBody>
          <a:bodyPr/>
          <a:lstStyle/>
          <a:p>
            <a:r>
              <a:rPr lang="pt-BR" dirty="0"/>
              <a:t>Posicionamento de Mariana no Turismo</a:t>
            </a:r>
          </a:p>
        </p:txBody>
      </p:sp>
      <p:sp>
        <p:nvSpPr>
          <p:cNvPr id="3" name="Retângulo 2">
            <a:extLst>
              <a:ext uri="{FF2B5EF4-FFF2-40B4-BE49-F238E27FC236}">
                <a16:creationId xmlns:a16="http://schemas.microsoft.com/office/drawing/2014/main" id="{E38902E0-44B1-48B4-BB6F-BED2EEDBCF58}"/>
              </a:ext>
            </a:extLst>
          </p:cNvPr>
          <p:cNvSpPr/>
          <p:nvPr/>
        </p:nvSpPr>
        <p:spPr>
          <a:xfrm>
            <a:off x="487680" y="1280160"/>
            <a:ext cx="11186160" cy="4185761"/>
          </a:xfrm>
          <a:prstGeom prst="rect">
            <a:avLst/>
          </a:prstGeom>
        </p:spPr>
        <p:txBody>
          <a:bodyPr wrap="square">
            <a:spAutoFit/>
          </a:bodyPr>
          <a:lstStyle/>
          <a:p>
            <a:pPr algn="just">
              <a:lnSpc>
                <a:spcPct val="90000"/>
              </a:lnSpc>
              <a:spcAft>
                <a:spcPts val="1200"/>
              </a:spcAft>
            </a:pPr>
            <a:r>
              <a:rPr lang="pt-BR" sz="3000" dirty="0"/>
              <a:t>Cidade com cafeterias, bares e restaurantes de qualidade e abertos nos horários de interesse turístico.</a:t>
            </a:r>
          </a:p>
          <a:p>
            <a:pPr algn="just">
              <a:lnSpc>
                <a:spcPct val="90000"/>
              </a:lnSpc>
              <a:spcAft>
                <a:spcPts val="1200"/>
              </a:spcAft>
            </a:pPr>
            <a:r>
              <a:rPr lang="pt-BR" sz="3000" dirty="0"/>
              <a:t>Postura receptiva e favorável ao turista.</a:t>
            </a:r>
          </a:p>
          <a:p>
            <a:pPr algn="just">
              <a:lnSpc>
                <a:spcPct val="90000"/>
              </a:lnSpc>
              <a:spcAft>
                <a:spcPts val="1200"/>
              </a:spcAft>
            </a:pPr>
            <a:r>
              <a:rPr lang="pt-BR" sz="3000" dirty="0"/>
              <a:t>Guias/condutores capacitados e trade turístico qualificado.</a:t>
            </a:r>
          </a:p>
          <a:p>
            <a:pPr algn="just">
              <a:lnSpc>
                <a:spcPct val="90000"/>
              </a:lnSpc>
              <a:spcAft>
                <a:spcPts val="1200"/>
              </a:spcAft>
            </a:pPr>
            <a:r>
              <a:rPr lang="pt-BR" sz="3000" dirty="0"/>
              <a:t>Gestão municipal articulada, com normatização do uso dos equipamentos de interesse turístico.</a:t>
            </a:r>
          </a:p>
          <a:p>
            <a:pPr algn="just">
              <a:lnSpc>
                <a:spcPct val="90000"/>
              </a:lnSpc>
              <a:spcAft>
                <a:spcPts val="1200"/>
              </a:spcAft>
            </a:pPr>
            <a:r>
              <a:rPr lang="pt-BR" sz="3000" dirty="0"/>
              <a:t>Produtos turísticos consolidados e bem divulgados.</a:t>
            </a:r>
          </a:p>
          <a:p>
            <a:pPr algn="just">
              <a:lnSpc>
                <a:spcPct val="90000"/>
              </a:lnSpc>
              <a:spcAft>
                <a:spcPts val="1200"/>
              </a:spcAft>
            </a:pPr>
            <a:r>
              <a:rPr lang="pt-BR" sz="3000" dirty="0"/>
              <a:t>Relação mais estreia com operadoras e agências.</a:t>
            </a:r>
          </a:p>
        </p:txBody>
      </p:sp>
    </p:spTree>
    <p:extLst>
      <p:ext uri="{BB962C8B-B14F-4D97-AF65-F5344CB8AC3E}">
        <p14:creationId xmlns:p14="http://schemas.microsoft.com/office/powerpoint/2010/main" val="1034938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464A7CB-8D2B-4195-B388-CABCA21C23E3}"/>
              </a:ext>
            </a:extLst>
          </p:cNvPr>
          <p:cNvSpPr>
            <a:spLocks noGrp="1"/>
          </p:cNvSpPr>
          <p:nvPr>
            <p:ph type="title"/>
          </p:nvPr>
        </p:nvSpPr>
        <p:spPr/>
        <p:txBody>
          <a:bodyPr/>
          <a:lstStyle/>
          <a:p>
            <a:r>
              <a:rPr lang="pt-BR" dirty="0"/>
              <a:t>Metodologia </a:t>
            </a:r>
          </a:p>
        </p:txBody>
      </p:sp>
      <p:sp>
        <p:nvSpPr>
          <p:cNvPr id="3" name="Retângulo 2">
            <a:extLst>
              <a:ext uri="{FF2B5EF4-FFF2-40B4-BE49-F238E27FC236}">
                <a16:creationId xmlns:a16="http://schemas.microsoft.com/office/drawing/2014/main" id="{425F1731-D7D9-4A94-901B-18E11A3D71ED}"/>
              </a:ext>
            </a:extLst>
          </p:cNvPr>
          <p:cNvSpPr/>
          <p:nvPr/>
        </p:nvSpPr>
        <p:spPr>
          <a:xfrm>
            <a:off x="333375" y="1190624"/>
            <a:ext cx="10506373" cy="5201424"/>
          </a:xfrm>
          <a:prstGeom prst="rect">
            <a:avLst/>
          </a:prstGeom>
        </p:spPr>
        <p:txBody>
          <a:bodyPr wrap="square">
            <a:spAutoFit/>
          </a:bodyPr>
          <a:lstStyle/>
          <a:p>
            <a:pPr algn="just">
              <a:spcBef>
                <a:spcPts val="1200"/>
              </a:spcBef>
              <a:spcAft>
                <a:spcPts val="1200"/>
              </a:spcAft>
            </a:pPr>
            <a:r>
              <a:rPr lang="pt-BR" sz="2800" dirty="0">
                <a:ea typeface="Verdana" pitchFamily="34" charset="0"/>
                <a:cs typeface="Verdana" pitchFamily="34" charset="0"/>
              </a:rPr>
              <a:t>Análise de documentação técnica sobre o turismo local.</a:t>
            </a:r>
          </a:p>
          <a:p>
            <a:pPr algn="just">
              <a:spcBef>
                <a:spcPts val="1200"/>
              </a:spcBef>
              <a:spcAft>
                <a:spcPts val="1200"/>
              </a:spcAft>
            </a:pPr>
            <a:r>
              <a:rPr lang="pt-BR" sz="2800" dirty="0">
                <a:ea typeface="Verdana" pitchFamily="34" charset="0"/>
                <a:cs typeface="Verdana" pitchFamily="34" charset="0"/>
              </a:rPr>
              <a:t>Reuniões/Escutas com 14 grupos de diversos setores com aproximadamente 70 pessoas </a:t>
            </a:r>
            <a:r>
              <a:rPr lang="pt-BR" sz="2800" dirty="0">
                <a:ea typeface="Verdana" pitchFamily="34" charset="0"/>
              </a:rPr>
              <a:t>de diversos setores da economia e sociedade.</a:t>
            </a:r>
          </a:p>
          <a:p>
            <a:pPr algn="just">
              <a:spcBef>
                <a:spcPts val="1200"/>
              </a:spcBef>
              <a:spcAft>
                <a:spcPts val="1200"/>
              </a:spcAft>
            </a:pPr>
            <a:r>
              <a:rPr lang="pt-BR" sz="2800" dirty="0">
                <a:ea typeface="Verdana" pitchFamily="34" charset="0"/>
                <a:cs typeface="Verdana" pitchFamily="34" charset="0"/>
              </a:rPr>
              <a:t>Acima de 100 propostas de projetos e ações citados. </a:t>
            </a:r>
          </a:p>
          <a:p>
            <a:pPr algn="just">
              <a:spcBef>
                <a:spcPts val="1200"/>
              </a:spcBef>
              <a:spcAft>
                <a:spcPts val="1200"/>
              </a:spcAft>
            </a:pPr>
            <a:r>
              <a:rPr lang="pt-BR" sz="2800" dirty="0">
                <a:ea typeface="Verdana" pitchFamily="34" charset="0"/>
                <a:cs typeface="Verdana" pitchFamily="34" charset="0"/>
              </a:rPr>
              <a:t>Aproximadamente 60 propostas direcionadas à avaliação e filtragem junto à Fundação Renova de acordo com os Pacotes de Ação do Programa 13.</a:t>
            </a:r>
          </a:p>
          <a:p>
            <a:pPr algn="just">
              <a:spcBef>
                <a:spcPts val="1200"/>
              </a:spcBef>
              <a:spcAft>
                <a:spcPts val="1200"/>
              </a:spcAft>
            </a:pPr>
            <a:r>
              <a:rPr lang="pt-BR" sz="2800" dirty="0">
                <a:ea typeface="Verdana" pitchFamily="34" charset="0"/>
                <a:cs typeface="Verdana" pitchFamily="34" charset="0"/>
              </a:rPr>
              <a:t>Elaboração do texto final do Plano de Fomento ao Turismo.</a:t>
            </a:r>
          </a:p>
        </p:txBody>
      </p:sp>
    </p:spTree>
    <p:extLst>
      <p:ext uri="{BB962C8B-B14F-4D97-AF65-F5344CB8AC3E}">
        <p14:creationId xmlns:p14="http://schemas.microsoft.com/office/powerpoint/2010/main" val="37724959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B7580D-5AF7-4AE7-AA1C-D349790761D9}"/>
              </a:ext>
            </a:extLst>
          </p:cNvPr>
          <p:cNvSpPr>
            <a:spLocks noGrp="1"/>
          </p:cNvSpPr>
          <p:nvPr>
            <p:ph type="title"/>
          </p:nvPr>
        </p:nvSpPr>
        <p:spPr>
          <a:xfrm>
            <a:off x="132080" y="0"/>
            <a:ext cx="9011920" cy="914393"/>
          </a:xfrm>
        </p:spPr>
        <p:txBody>
          <a:bodyPr vert="horz" lIns="91440" tIns="45720" rIns="91440" bIns="45720" rtlCol="0" anchor="ctr">
            <a:normAutofit/>
          </a:bodyPr>
          <a:lstStyle/>
          <a:p>
            <a:r>
              <a:rPr lang="en-US" dirty="0" err="1"/>
              <a:t>Estratégia</a:t>
            </a:r>
            <a:r>
              <a:rPr lang="en-US" dirty="0"/>
              <a:t> </a:t>
            </a:r>
            <a:r>
              <a:rPr lang="en-US" dirty="0" err="1"/>
              <a:t>Proposta</a:t>
            </a:r>
            <a:r>
              <a:rPr lang="en-US" dirty="0"/>
              <a:t> para Mariana </a:t>
            </a:r>
            <a:r>
              <a:rPr lang="en-US" sz="4400" dirty="0">
                <a:solidFill>
                  <a:schemeClr val="tx1"/>
                </a:solidFill>
                <a:latin typeface="+mj-lt"/>
                <a:ea typeface="+mj-ea"/>
                <a:cs typeface="+mj-cs"/>
              </a:rPr>
              <a:t>	</a:t>
            </a:r>
          </a:p>
        </p:txBody>
      </p:sp>
      <p:cxnSp>
        <p:nvCxnSpPr>
          <p:cNvPr id="11" name="Straight Arrow Connector 10">
            <a:extLst>
              <a:ext uri="{FF2B5EF4-FFF2-40B4-BE49-F238E27FC236}">
                <a16:creationId xmlns:a16="http://schemas.microsoft.com/office/drawing/2014/main" id="{E4A809D5-3600-46D4-A466-67F2349A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5320" y="2316480"/>
            <a:ext cx="4572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4" name="CaixaDeTexto 3">
            <a:extLst>
              <a:ext uri="{FF2B5EF4-FFF2-40B4-BE49-F238E27FC236}">
                <a16:creationId xmlns:a16="http://schemas.microsoft.com/office/drawing/2014/main" id="{2830FD01-4223-47A6-8226-2E76839AAD9D}"/>
              </a:ext>
            </a:extLst>
          </p:cNvPr>
          <p:cNvSpPr txBox="1"/>
          <p:nvPr/>
        </p:nvSpPr>
        <p:spPr>
          <a:xfrm>
            <a:off x="264161" y="2387607"/>
            <a:ext cx="5511274" cy="3649655"/>
          </a:xfrm>
          <a:prstGeom prst="rect">
            <a:avLst/>
          </a:prstGeom>
        </p:spPr>
        <p:txBody>
          <a:bodyPr vert="horz" lIns="91440" tIns="45720" rIns="91440" bIns="45720" rtlCol="0">
            <a:normAutofit/>
          </a:bodyPr>
          <a:lstStyle/>
          <a:p>
            <a:pPr marL="628650" indent="-514350">
              <a:lnSpc>
                <a:spcPct val="90000"/>
              </a:lnSpc>
              <a:spcAft>
                <a:spcPts val="1800"/>
              </a:spcAft>
              <a:buAutoNum type="arabicPeriod"/>
            </a:pPr>
            <a:r>
              <a:rPr lang="pt-BR" sz="2800" dirty="0"/>
              <a:t>Incremento de Infraestrutura</a:t>
            </a:r>
          </a:p>
          <a:p>
            <a:pPr marL="628650" indent="-514350">
              <a:lnSpc>
                <a:spcPct val="90000"/>
              </a:lnSpc>
              <a:spcAft>
                <a:spcPts val="1800"/>
              </a:spcAft>
              <a:buFontTx/>
              <a:buAutoNum type="arabicPeriod"/>
            </a:pPr>
            <a:r>
              <a:rPr lang="pt-BR" sz="2800" dirty="0"/>
              <a:t>Fortalecimento Institucional</a:t>
            </a:r>
          </a:p>
          <a:p>
            <a:pPr marL="628650" indent="-514350">
              <a:lnSpc>
                <a:spcPct val="90000"/>
              </a:lnSpc>
              <a:spcAft>
                <a:spcPts val="1800"/>
              </a:spcAft>
              <a:buAutoNum type="arabicPeriod"/>
            </a:pPr>
            <a:r>
              <a:rPr lang="pt-BR" sz="2800" dirty="0"/>
              <a:t>Desenvolvimento do Empreendedorismo Turístico</a:t>
            </a:r>
          </a:p>
          <a:p>
            <a:pPr marL="628650" indent="-514350">
              <a:lnSpc>
                <a:spcPct val="90000"/>
              </a:lnSpc>
              <a:spcAft>
                <a:spcPts val="1800"/>
              </a:spcAft>
              <a:buAutoNum type="arabicPeriod"/>
            </a:pPr>
            <a:r>
              <a:rPr lang="pt-BR" sz="2800" dirty="0"/>
              <a:t>Promoção do Destino Turístico (Plano de Comunicação)</a:t>
            </a:r>
          </a:p>
          <a:p>
            <a:pPr indent="-228600">
              <a:lnSpc>
                <a:spcPct val="90000"/>
              </a:lnSpc>
              <a:spcAft>
                <a:spcPts val="600"/>
              </a:spcAft>
              <a:buFont typeface="Arial" panose="020B0604020202020204" pitchFamily="34" charset="0"/>
              <a:buChar char="•"/>
            </a:pPr>
            <a:endParaRPr lang="en-US" dirty="0"/>
          </a:p>
          <a:p>
            <a:pPr indent="-228600">
              <a:lnSpc>
                <a:spcPct val="90000"/>
              </a:lnSpc>
              <a:spcAft>
                <a:spcPts val="600"/>
              </a:spcAft>
              <a:buFont typeface="Arial" panose="020B0604020202020204" pitchFamily="34" charset="0"/>
              <a:buChar char="•"/>
            </a:pPr>
            <a:endParaRPr lang="en-US" dirty="0"/>
          </a:p>
        </p:txBody>
      </p:sp>
      <p:pic>
        <p:nvPicPr>
          <p:cNvPr id="6" name="Imagem 5" descr="Uma imagem contendo grama, ao ar livre, árvore, casa&#10;&#10;Descrição gerada automaticamente">
            <a:extLst>
              <a:ext uri="{FF2B5EF4-FFF2-40B4-BE49-F238E27FC236}">
                <a16:creationId xmlns:a16="http://schemas.microsoft.com/office/drawing/2014/main" id="{9F0332F2-ACA1-4455-BC81-2D62C1B97636}"/>
              </a:ext>
            </a:extLst>
          </p:cNvPr>
          <p:cNvPicPr>
            <a:picLocks noChangeAspect="1"/>
          </p:cNvPicPr>
          <p:nvPr/>
        </p:nvPicPr>
        <p:blipFill rotWithShape="1">
          <a:blip r:embed="rId2">
            <a:extLst>
              <a:ext uri="{28A0092B-C50C-407E-A947-70E740481C1C}">
                <a14:useLocalDpi xmlns:a14="http://schemas.microsoft.com/office/drawing/2010/main" val="0"/>
              </a:ext>
            </a:extLst>
          </a:blip>
          <a:srcRect l="16121" r="22662"/>
          <a:stretch/>
        </p:blipFill>
        <p:spPr>
          <a:xfrm>
            <a:off x="5878849" y="923926"/>
            <a:ext cx="6313150" cy="5943596"/>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Tree>
    <p:extLst>
      <p:ext uri="{BB962C8B-B14F-4D97-AF65-F5344CB8AC3E}">
        <p14:creationId xmlns:p14="http://schemas.microsoft.com/office/powerpoint/2010/main" val="4919905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3F63AB3-DDB5-4315-8418-0121125E65CE}"/>
              </a:ext>
            </a:extLst>
          </p:cNvPr>
          <p:cNvSpPr>
            <a:spLocks noGrp="1"/>
          </p:cNvSpPr>
          <p:nvPr>
            <p:ph type="title"/>
          </p:nvPr>
        </p:nvSpPr>
        <p:spPr/>
        <p:txBody>
          <a:bodyPr/>
          <a:lstStyle/>
          <a:p>
            <a:r>
              <a:rPr lang="pt-BR" dirty="0"/>
              <a:t>1.Infra Estrutura</a:t>
            </a:r>
          </a:p>
        </p:txBody>
      </p:sp>
      <p:graphicFrame>
        <p:nvGraphicFramePr>
          <p:cNvPr id="4" name="Tabela 3">
            <a:extLst>
              <a:ext uri="{FF2B5EF4-FFF2-40B4-BE49-F238E27FC236}">
                <a16:creationId xmlns:a16="http://schemas.microsoft.com/office/drawing/2014/main" id="{E7FC4DDE-26CB-4CC2-BA6F-CCFC178E95A3}"/>
              </a:ext>
            </a:extLst>
          </p:cNvPr>
          <p:cNvGraphicFramePr>
            <a:graphicFrameLocks noGrp="1"/>
          </p:cNvGraphicFramePr>
          <p:nvPr>
            <p:extLst>
              <p:ext uri="{D42A27DB-BD31-4B8C-83A1-F6EECF244321}">
                <p14:modId xmlns:p14="http://schemas.microsoft.com/office/powerpoint/2010/main" val="486534700"/>
              </p:ext>
            </p:extLst>
          </p:nvPr>
        </p:nvGraphicFramePr>
        <p:xfrm>
          <a:off x="533400" y="1028700"/>
          <a:ext cx="10462894" cy="4866488"/>
        </p:xfrm>
        <a:graphic>
          <a:graphicData uri="http://schemas.openxmlformats.org/drawingml/2006/table">
            <a:tbl>
              <a:tblPr firstRow="1" firstCol="1" bandRow="1"/>
              <a:tblGrid>
                <a:gridCol w="1318743">
                  <a:extLst>
                    <a:ext uri="{9D8B030D-6E8A-4147-A177-3AD203B41FA5}">
                      <a16:colId xmlns:a16="http://schemas.microsoft.com/office/drawing/2014/main" val="20000"/>
                    </a:ext>
                  </a:extLst>
                </a:gridCol>
                <a:gridCol w="9144151">
                  <a:extLst>
                    <a:ext uri="{9D8B030D-6E8A-4147-A177-3AD203B41FA5}">
                      <a16:colId xmlns:a16="http://schemas.microsoft.com/office/drawing/2014/main" val="20001"/>
                    </a:ext>
                  </a:extLst>
                </a:gridCol>
              </a:tblGrid>
              <a:tr h="238349">
                <a:tc>
                  <a:txBody>
                    <a:bodyPr/>
                    <a:lstStyle/>
                    <a:p>
                      <a:pPr algn="just">
                        <a:lnSpc>
                          <a:spcPct val="115000"/>
                        </a:lnSpc>
                        <a:spcBef>
                          <a:spcPts val="400"/>
                        </a:spcBef>
                        <a:spcAft>
                          <a:spcPts val="400"/>
                        </a:spcAft>
                      </a:pPr>
                      <a:r>
                        <a:rPr lang="pt-BR" sz="1400" b="1" dirty="0">
                          <a:solidFill>
                            <a:srgbClr val="FFFFFF"/>
                          </a:solidFill>
                          <a:effectLst/>
                          <a:latin typeface="Verdana"/>
                          <a:ea typeface="Calibri"/>
                          <a:cs typeface="Times New Roman"/>
                        </a:rPr>
                        <a:t>Ação 1:</a:t>
                      </a:r>
                      <a:endParaRPr lang="pt-BR" sz="1400" dirty="0">
                        <a:effectLst/>
                        <a:latin typeface="Verdana"/>
                        <a:ea typeface="Calibri"/>
                        <a:cs typeface="Times New Roman"/>
                      </a:endParaRPr>
                    </a:p>
                  </a:txBody>
                  <a:tcPr marL="43905" marR="439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a:txBody>
                    <a:bodyPr/>
                    <a:lstStyle/>
                    <a:p>
                      <a:pPr algn="just">
                        <a:lnSpc>
                          <a:spcPct val="115000"/>
                        </a:lnSpc>
                        <a:spcBef>
                          <a:spcPts val="400"/>
                        </a:spcBef>
                        <a:spcAft>
                          <a:spcPts val="400"/>
                        </a:spcAft>
                      </a:pPr>
                      <a:r>
                        <a:rPr lang="pt-BR" sz="1400" dirty="0">
                          <a:solidFill>
                            <a:schemeClr val="bg1"/>
                          </a:solidFill>
                          <a:effectLst/>
                          <a:latin typeface="Verdana"/>
                          <a:ea typeface="Calibri"/>
                          <a:cs typeface="Times New Roman"/>
                        </a:rPr>
                        <a:t>Reformas e/ou construções de Infra estrutura</a:t>
                      </a:r>
                    </a:p>
                  </a:txBody>
                  <a:tcPr marL="43905" marR="439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extLst>
                  <a:ext uri="{0D108BD9-81ED-4DB2-BD59-A6C34878D82A}">
                    <a16:rowId xmlns:a16="http://schemas.microsoft.com/office/drawing/2014/main" val="10000"/>
                  </a:ext>
                </a:extLst>
              </a:tr>
              <a:tr h="186572">
                <a:tc gridSpan="2">
                  <a:txBody>
                    <a:bodyPr/>
                    <a:lstStyle/>
                    <a:p>
                      <a:pPr algn="just">
                        <a:lnSpc>
                          <a:spcPct val="115000"/>
                        </a:lnSpc>
                        <a:spcBef>
                          <a:spcPts val="400"/>
                        </a:spcBef>
                        <a:spcAft>
                          <a:spcPts val="400"/>
                        </a:spcAft>
                      </a:pPr>
                      <a:r>
                        <a:rPr lang="pt-BR" sz="1000" b="1">
                          <a:solidFill>
                            <a:srgbClr val="FFFFFF"/>
                          </a:solidFill>
                          <a:effectLst/>
                          <a:latin typeface="Verdana"/>
                          <a:ea typeface="Calibri"/>
                          <a:cs typeface="Tahoma"/>
                        </a:rPr>
                        <a:t>Descrição</a:t>
                      </a:r>
                      <a:endParaRPr lang="pt-BR" sz="1000">
                        <a:effectLst/>
                        <a:latin typeface="Verdana"/>
                        <a:ea typeface="Calibri"/>
                        <a:cs typeface="Times New Roman"/>
                      </a:endParaRPr>
                    </a:p>
                  </a:txBody>
                  <a:tcPr marL="43905" marR="439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1"/>
                  </a:ext>
                </a:extLst>
              </a:tr>
              <a:tr h="383320">
                <a:tc gridSpan="2">
                  <a:txBody>
                    <a:bodyPr/>
                    <a:lstStyle/>
                    <a:p>
                      <a:pPr algn="just">
                        <a:lnSpc>
                          <a:spcPct val="115000"/>
                        </a:lnSpc>
                        <a:spcBef>
                          <a:spcPts val="400"/>
                        </a:spcBef>
                        <a:spcAft>
                          <a:spcPts val="400"/>
                        </a:spcAft>
                      </a:pPr>
                      <a:r>
                        <a:rPr lang="pt-BR" sz="1200" dirty="0">
                          <a:effectLst/>
                          <a:latin typeface="Verdana"/>
                          <a:ea typeface="Calibri"/>
                          <a:cs typeface="Times New Roman"/>
                        </a:rPr>
                        <a:t>Reformas e/ou construções de Infra estrutura para fomentar o turismo no município</a:t>
                      </a:r>
                    </a:p>
                  </a:txBody>
                  <a:tcPr marL="43905" marR="439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02"/>
                  </a:ext>
                </a:extLst>
              </a:tr>
              <a:tr h="186572">
                <a:tc gridSpan="2">
                  <a:txBody>
                    <a:bodyPr/>
                    <a:lstStyle/>
                    <a:p>
                      <a:pPr algn="just">
                        <a:lnSpc>
                          <a:spcPct val="115000"/>
                        </a:lnSpc>
                        <a:spcBef>
                          <a:spcPts val="400"/>
                        </a:spcBef>
                        <a:spcAft>
                          <a:spcPts val="400"/>
                        </a:spcAft>
                      </a:pPr>
                      <a:r>
                        <a:rPr lang="pt-BR" sz="1200" b="1" dirty="0">
                          <a:solidFill>
                            <a:srgbClr val="FFFFFF"/>
                          </a:solidFill>
                          <a:effectLst/>
                          <a:latin typeface="Verdana"/>
                          <a:ea typeface="Calibri"/>
                          <a:cs typeface="Tahoma"/>
                        </a:rPr>
                        <a:t>Justificativa</a:t>
                      </a:r>
                      <a:endParaRPr lang="pt-BR" sz="1200" dirty="0">
                        <a:effectLst/>
                        <a:latin typeface="Verdana"/>
                        <a:ea typeface="Calibri"/>
                        <a:cs typeface="Times New Roman"/>
                      </a:endParaRPr>
                    </a:p>
                  </a:txBody>
                  <a:tcPr marL="43905" marR="439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3"/>
                  </a:ext>
                </a:extLst>
              </a:tr>
              <a:tr h="559716">
                <a:tc gridSpan="2">
                  <a:txBody>
                    <a:bodyPr/>
                    <a:lstStyle/>
                    <a:p>
                      <a:pPr algn="just">
                        <a:lnSpc>
                          <a:spcPct val="115000"/>
                        </a:lnSpc>
                        <a:spcBef>
                          <a:spcPts val="400"/>
                        </a:spcBef>
                        <a:spcAft>
                          <a:spcPts val="400"/>
                        </a:spcAft>
                      </a:pPr>
                      <a:r>
                        <a:rPr lang="pt-BR" sz="1200" dirty="0">
                          <a:effectLst/>
                          <a:latin typeface="Verdana"/>
                          <a:ea typeface="Calibri"/>
                          <a:cs typeface="Times New Roman"/>
                        </a:rPr>
                        <a:t>Necessidade de adequar equipamentos já existentes.</a:t>
                      </a:r>
                    </a:p>
                  </a:txBody>
                  <a:tcPr marL="43905" marR="439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04"/>
                  </a:ext>
                </a:extLst>
              </a:tr>
              <a:tr h="186572">
                <a:tc gridSpan="2">
                  <a:txBody>
                    <a:bodyPr/>
                    <a:lstStyle/>
                    <a:p>
                      <a:pPr algn="just">
                        <a:lnSpc>
                          <a:spcPct val="115000"/>
                        </a:lnSpc>
                        <a:spcBef>
                          <a:spcPts val="400"/>
                        </a:spcBef>
                        <a:spcAft>
                          <a:spcPts val="400"/>
                        </a:spcAft>
                      </a:pPr>
                      <a:r>
                        <a:rPr lang="pt-BR" sz="1000" b="1" dirty="0">
                          <a:solidFill>
                            <a:srgbClr val="FFFFFF"/>
                          </a:solidFill>
                          <a:effectLst/>
                          <a:latin typeface="Verdana"/>
                          <a:ea typeface="Calibri"/>
                          <a:cs typeface="Tahoma"/>
                        </a:rPr>
                        <a:t>Produtos</a:t>
                      </a:r>
                      <a:endParaRPr lang="pt-BR" sz="1000" dirty="0">
                        <a:effectLst/>
                        <a:latin typeface="Verdana"/>
                        <a:ea typeface="Calibri"/>
                        <a:cs typeface="Times New Roman"/>
                      </a:endParaRPr>
                    </a:p>
                  </a:txBody>
                  <a:tcPr marL="43905" marR="439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5"/>
                  </a:ext>
                </a:extLst>
              </a:tr>
              <a:tr h="2218514">
                <a:tc gridSpan="2">
                  <a:txBody>
                    <a:bodyPr/>
                    <a:lstStyle/>
                    <a:p>
                      <a:pPr marL="285750" indent="-285750">
                        <a:buFont typeface="Arial" panose="020B0604020202020204" pitchFamily="34" charset="0"/>
                        <a:buChar char="•"/>
                      </a:pPr>
                      <a:r>
                        <a:rPr lang="pt-BR" sz="1800" dirty="0"/>
                        <a:t>Reforma do Terminal Turístico e redefinição do seu uso (Centro de Atendimento ao Turista)</a:t>
                      </a:r>
                    </a:p>
                    <a:p>
                      <a:pPr marL="285750" indent="-285750">
                        <a:buFont typeface="Arial" panose="020B0604020202020204" pitchFamily="34" charset="0"/>
                        <a:buChar char="•"/>
                      </a:pPr>
                      <a:r>
                        <a:rPr lang="pt-BR" sz="1800" dirty="0"/>
                        <a:t>Iluminação cênica dos monumentos </a:t>
                      </a:r>
                    </a:p>
                    <a:p>
                      <a:r>
                        <a:rPr lang="pt-BR" sz="1800" dirty="0"/>
                        <a:t>históricos de Mariana.</a:t>
                      </a:r>
                    </a:p>
                    <a:p>
                      <a:pPr marL="285750" indent="-285750">
                        <a:buFont typeface="Arial" panose="020B0604020202020204" pitchFamily="34" charset="0"/>
                        <a:buChar char="•"/>
                      </a:pPr>
                      <a:r>
                        <a:rPr lang="pt-BR" sz="1800" dirty="0"/>
                        <a:t>Revitalização da Praça Minas Gerais.</a:t>
                      </a:r>
                    </a:p>
                    <a:p>
                      <a:pPr marL="285750" indent="-285750">
                        <a:buFont typeface="Arial" panose="020B0604020202020204" pitchFamily="34" charset="0"/>
                        <a:buChar char="•"/>
                      </a:pPr>
                      <a:r>
                        <a:rPr lang="pt-BR" sz="1800" dirty="0"/>
                        <a:t>Revitalização e reforma da Praça </a:t>
                      </a:r>
                    </a:p>
                    <a:p>
                      <a:r>
                        <a:rPr lang="pt-BR" sz="1800" dirty="0"/>
                        <a:t>Gomes Freire. </a:t>
                      </a:r>
                    </a:p>
                    <a:p>
                      <a:pPr algn="just">
                        <a:lnSpc>
                          <a:spcPct val="115000"/>
                        </a:lnSpc>
                        <a:spcBef>
                          <a:spcPts val="400"/>
                        </a:spcBef>
                        <a:spcAft>
                          <a:spcPts val="400"/>
                        </a:spcAft>
                      </a:pPr>
                      <a:endParaRPr lang="pt-BR" sz="1100" dirty="0">
                        <a:effectLst/>
                        <a:latin typeface="Verdana" pitchFamily="34" charset="0"/>
                        <a:ea typeface="Verdana" pitchFamily="34" charset="0"/>
                        <a:cs typeface="Verdana" pitchFamily="34" charset="0"/>
                      </a:endParaRPr>
                    </a:p>
                  </a:txBody>
                  <a:tcPr marL="43905" marR="439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06"/>
                  </a:ext>
                </a:extLst>
              </a:tr>
              <a:tr h="186572">
                <a:tc gridSpan="2">
                  <a:txBody>
                    <a:bodyPr/>
                    <a:lstStyle/>
                    <a:p>
                      <a:pPr algn="just">
                        <a:lnSpc>
                          <a:spcPct val="115000"/>
                        </a:lnSpc>
                        <a:spcBef>
                          <a:spcPts val="400"/>
                        </a:spcBef>
                        <a:spcAft>
                          <a:spcPts val="400"/>
                        </a:spcAft>
                      </a:pPr>
                      <a:r>
                        <a:rPr lang="pt-BR" sz="1000" b="1">
                          <a:solidFill>
                            <a:srgbClr val="FFFFFF"/>
                          </a:solidFill>
                          <a:effectLst/>
                          <a:latin typeface="Verdana"/>
                          <a:ea typeface="Calibri"/>
                          <a:cs typeface="Tahoma"/>
                        </a:rPr>
                        <a:t>Responsáveis e Envolvidos</a:t>
                      </a:r>
                      <a:endParaRPr lang="pt-BR" sz="1000">
                        <a:effectLst/>
                        <a:latin typeface="Verdana"/>
                        <a:ea typeface="Calibri"/>
                        <a:cs typeface="Times New Roman"/>
                      </a:endParaRPr>
                    </a:p>
                  </a:txBody>
                  <a:tcPr marL="43905" marR="439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7"/>
                  </a:ext>
                </a:extLst>
              </a:tr>
              <a:tr h="373146">
                <a:tc gridSpan="2">
                  <a:txBody>
                    <a:bodyPr/>
                    <a:lstStyle/>
                    <a:p>
                      <a:pPr algn="just">
                        <a:lnSpc>
                          <a:spcPct val="115000"/>
                        </a:lnSpc>
                        <a:spcBef>
                          <a:spcPts val="400"/>
                        </a:spcBef>
                        <a:spcAft>
                          <a:spcPts val="400"/>
                        </a:spcAft>
                      </a:pPr>
                      <a:r>
                        <a:rPr lang="pt-BR" sz="1000" dirty="0">
                          <a:effectLst/>
                          <a:latin typeface="Verdana"/>
                          <a:ea typeface="Calibri"/>
                          <a:cs typeface="Tahoma"/>
                        </a:rPr>
                        <a:t>Fundação Renova, Secretaria Municipal de Turismo, Câmara de Vereadores, Conselho Municipal de Turismo e integrantes do Sistema Municipal de Turismo.</a:t>
                      </a:r>
                      <a:endParaRPr lang="pt-BR" sz="1000" dirty="0">
                        <a:effectLst/>
                        <a:latin typeface="Verdana"/>
                        <a:ea typeface="Calibri"/>
                        <a:cs typeface="Times New Roman"/>
                      </a:endParaRPr>
                    </a:p>
                  </a:txBody>
                  <a:tcPr marL="43905" marR="439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08"/>
                  </a:ext>
                </a:extLst>
              </a:tr>
              <a:tr h="0">
                <a:tc gridSpan="2">
                  <a:txBody>
                    <a:bodyPr/>
                    <a:lstStyle/>
                    <a:p>
                      <a:pPr algn="just">
                        <a:lnSpc>
                          <a:spcPct val="115000"/>
                        </a:lnSpc>
                        <a:spcBef>
                          <a:spcPts val="400"/>
                        </a:spcBef>
                        <a:spcAft>
                          <a:spcPts val="400"/>
                        </a:spcAft>
                      </a:pPr>
                      <a:r>
                        <a:rPr lang="pt-BR" sz="1000" b="1" dirty="0">
                          <a:solidFill>
                            <a:srgbClr val="FFFFFF"/>
                          </a:solidFill>
                          <a:effectLst/>
                          <a:latin typeface="Verdana"/>
                          <a:ea typeface="Calibri"/>
                          <a:cs typeface="Tahoma"/>
                        </a:rPr>
                        <a:t>Período de realização</a:t>
                      </a:r>
                      <a:endParaRPr lang="pt-BR" sz="1000" dirty="0">
                        <a:effectLst/>
                        <a:latin typeface="Verdana"/>
                        <a:ea typeface="Calibri"/>
                        <a:cs typeface="Times New Roman"/>
                      </a:endParaRPr>
                    </a:p>
                  </a:txBody>
                  <a:tcPr marL="43905" marR="439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9"/>
                  </a:ext>
                </a:extLst>
              </a:tr>
              <a:tr h="186572">
                <a:tc gridSpan="2">
                  <a:txBody>
                    <a:bodyPr/>
                    <a:lstStyle/>
                    <a:p>
                      <a:pPr algn="just">
                        <a:lnSpc>
                          <a:spcPct val="115000"/>
                        </a:lnSpc>
                        <a:spcBef>
                          <a:spcPts val="400"/>
                        </a:spcBef>
                        <a:spcAft>
                          <a:spcPts val="400"/>
                        </a:spcAft>
                      </a:pPr>
                      <a:r>
                        <a:rPr lang="pt-BR" sz="1000" dirty="0">
                          <a:effectLst/>
                          <a:latin typeface="Verdana"/>
                          <a:ea typeface="Calibri"/>
                          <a:cs typeface="Tahoma"/>
                        </a:rPr>
                        <a:t>De outubro de 2019 a dezembro de 2020.</a:t>
                      </a:r>
                      <a:endParaRPr lang="pt-BR" sz="1000" dirty="0">
                        <a:effectLst/>
                        <a:latin typeface="Verdana"/>
                        <a:ea typeface="Calibri"/>
                        <a:cs typeface="Times New Roman"/>
                      </a:endParaRPr>
                    </a:p>
                  </a:txBody>
                  <a:tcPr marL="43905" marR="439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33154072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3F63AB3-DDB5-4315-8418-0121125E65CE}"/>
              </a:ext>
            </a:extLst>
          </p:cNvPr>
          <p:cNvSpPr>
            <a:spLocks noGrp="1"/>
          </p:cNvSpPr>
          <p:nvPr>
            <p:ph type="title"/>
          </p:nvPr>
        </p:nvSpPr>
        <p:spPr/>
        <p:txBody>
          <a:bodyPr/>
          <a:lstStyle/>
          <a:p>
            <a:r>
              <a:rPr lang="pt-BR" dirty="0"/>
              <a:t>2.Fortalecimento Institucional</a:t>
            </a:r>
          </a:p>
        </p:txBody>
      </p:sp>
      <p:graphicFrame>
        <p:nvGraphicFramePr>
          <p:cNvPr id="4" name="Tabela 3">
            <a:extLst>
              <a:ext uri="{FF2B5EF4-FFF2-40B4-BE49-F238E27FC236}">
                <a16:creationId xmlns:a16="http://schemas.microsoft.com/office/drawing/2014/main" id="{E7FC4DDE-26CB-4CC2-BA6F-CCFC178E95A3}"/>
              </a:ext>
            </a:extLst>
          </p:cNvPr>
          <p:cNvGraphicFramePr>
            <a:graphicFrameLocks noGrp="1"/>
          </p:cNvGraphicFramePr>
          <p:nvPr>
            <p:extLst>
              <p:ext uri="{D42A27DB-BD31-4B8C-83A1-F6EECF244321}">
                <p14:modId xmlns:p14="http://schemas.microsoft.com/office/powerpoint/2010/main" val="836318193"/>
              </p:ext>
            </p:extLst>
          </p:nvPr>
        </p:nvGraphicFramePr>
        <p:xfrm>
          <a:off x="581025" y="1257300"/>
          <a:ext cx="10462894" cy="5315240"/>
        </p:xfrm>
        <a:graphic>
          <a:graphicData uri="http://schemas.openxmlformats.org/drawingml/2006/table">
            <a:tbl>
              <a:tblPr firstRow="1" firstCol="1" bandRow="1"/>
              <a:tblGrid>
                <a:gridCol w="1318743">
                  <a:extLst>
                    <a:ext uri="{9D8B030D-6E8A-4147-A177-3AD203B41FA5}">
                      <a16:colId xmlns:a16="http://schemas.microsoft.com/office/drawing/2014/main" val="20000"/>
                    </a:ext>
                  </a:extLst>
                </a:gridCol>
                <a:gridCol w="9144151">
                  <a:extLst>
                    <a:ext uri="{9D8B030D-6E8A-4147-A177-3AD203B41FA5}">
                      <a16:colId xmlns:a16="http://schemas.microsoft.com/office/drawing/2014/main" val="20001"/>
                    </a:ext>
                  </a:extLst>
                </a:gridCol>
              </a:tblGrid>
              <a:tr h="238349">
                <a:tc>
                  <a:txBody>
                    <a:bodyPr/>
                    <a:lstStyle/>
                    <a:p>
                      <a:pPr algn="just">
                        <a:lnSpc>
                          <a:spcPct val="115000"/>
                        </a:lnSpc>
                        <a:spcBef>
                          <a:spcPts val="400"/>
                        </a:spcBef>
                        <a:spcAft>
                          <a:spcPts val="400"/>
                        </a:spcAft>
                      </a:pPr>
                      <a:r>
                        <a:rPr lang="pt-BR" sz="1400" b="1" dirty="0">
                          <a:solidFill>
                            <a:srgbClr val="FFFFFF"/>
                          </a:solidFill>
                          <a:effectLst/>
                          <a:latin typeface="Verdana"/>
                          <a:ea typeface="Calibri"/>
                          <a:cs typeface="Times New Roman"/>
                        </a:rPr>
                        <a:t>Ação 2:</a:t>
                      </a:r>
                      <a:endParaRPr lang="pt-BR" sz="1400" dirty="0">
                        <a:effectLst/>
                        <a:latin typeface="Verdana"/>
                        <a:ea typeface="Calibri"/>
                        <a:cs typeface="Times New Roman"/>
                      </a:endParaRPr>
                    </a:p>
                  </a:txBody>
                  <a:tcPr marL="43905" marR="439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a:txBody>
                    <a:bodyPr/>
                    <a:lstStyle/>
                    <a:p>
                      <a:pPr algn="just">
                        <a:lnSpc>
                          <a:spcPct val="115000"/>
                        </a:lnSpc>
                        <a:spcBef>
                          <a:spcPts val="400"/>
                        </a:spcBef>
                        <a:spcAft>
                          <a:spcPts val="400"/>
                        </a:spcAft>
                      </a:pPr>
                      <a:r>
                        <a:rPr lang="pt-BR" sz="1400" b="1" dirty="0">
                          <a:solidFill>
                            <a:srgbClr val="FFFFFF"/>
                          </a:solidFill>
                          <a:effectLst/>
                          <a:latin typeface="Verdana"/>
                          <a:ea typeface="Calibri"/>
                          <a:cs typeface="Times New Roman"/>
                        </a:rPr>
                        <a:t>Reformulação da Política Municipal de Turismo</a:t>
                      </a:r>
                      <a:endParaRPr lang="pt-BR" sz="1400" dirty="0">
                        <a:effectLst/>
                        <a:latin typeface="Verdana"/>
                        <a:ea typeface="Calibri"/>
                        <a:cs typeface="Times New Roman"/>
                      </a:endParaRPr>
                    </a:p>
                  </a:txBody>
                  <a:tcPr marL="43905" marR="439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extLst>
                  <a:ext uri="{0D108BD9-81ED-4DB2-BD59-A6C34878D82A}">
                    <a16:rowId xmlns:a16="http://schemas.microsoft.com/office/drawing/2014/main" val="10000"/>
                  </a:ext>
                </a:extLst>
              </a:tr>
              <a:tr h="186572">
                <a:tc gridSpan="2">
                  <a:txBody>
                    <a:bodyPr/>
                    <a:lstStyle/>
                    <a:p>
                      <a:pPr algn="just">
                        <a:lnSpc>
                          <a:spcPct val="115000"/>
                        </a:lnSpc>
                        <a:spcBef>
                          <a:spcPts val="400"/>
                        </a:spcBef>
                        <a:spcAft>
                          <a:spcPts val="400"/>
                        </a:spcAft>
                      </a:pPr>
                      <a:r>
                        <a:rPr lang="pt-BR" sz="1000" b="1">
                          <a:solidFill>
                            <a:srgbClr val="FFFFFF"/>
                          </a:solidFill>
                          <a:effectLst/>
                          <a:latin typeface="Verdana"/>
                          <a:ea typeface="Calibri"/>
                          <a:cs typeface="Tahoma"/>
                        </a:rPr>
                        <a:t>Descrição</a:t>
                      </a:r>
                      <a:endParaRPr lang="pt-BR" sz="1000">
                        <a:effectLst/>
                        <a:latin typeface="Verdana"/>
                        <a:ea typeface="Calibri"/>
                        <a:cs typeface="Times New Roman"/>
                      </a:endParaRPr>
                    </a:p>
                  </a:txBody>
                  <a:tcPr marL="43905" marR="439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1"/>
                  </a:ext>
                </a:extLst>
              </a:tr>
              <a:tr h="383320">
                <a:tc gridSpan="2">
                  <a:txBody>
                    <a:bodyPr/>
                    <a:lstStyle/>
                    <a:p>
                      <a:pPr algn="just">
                        <a:lnSpc>
                          <a:spcPct val="115000"/>
                        </a:lnSpc>
                        <a:spcBef>
                          <a:spcPts val="400"/>
                        </a:spcBef>
                        <a:spcAft>
                          <a:spcPts val="400"/>
                        </a:spcAft>
                      </a:pPr>
                      <a:r>
                        <a:rPr lang="pt-BR" sz="1000" dirty="0">
                          <a:effectLst/>
                          <a:latin typeface="Verdana"/>
                          <a:ea typeface="Calibri"/>
                          <a:cs typeface="Tahoma"/>
                        </a:rPr>
                        <a:t>Reformulação da política municipal de Turismo do Município de Mariana com apoio à elaboração de nova lei que institua de maneira integrada as regras e normas sobre o funcionamento da atividade turística local em sua totalidade. </a:t>
                      </a:r>
                      <a:endParaRPr lang="pt-BR" sz="1000" dirty="0">
                        <a:effectLst/>
                        <a:latin typeface="Verdana"/>
                        <a:ea typeface="Calibri"/>
                        <a:cs typeface="Times New Roman"/>
                      </a:endParaRPr>
                    </a:p>
                  </a:txBody>
                  <a:tcPr marL="43905" marR="439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02"/>
                  </a:ext>
                </a:extLst>
              </a:tr>
              <a:tr h="186572">
                <a:tc gridSpan="2">
                  <a:txBody>
                    <a:bodyPr/>
                    <a:lstStyle/>
                    <a:p>
                      <a:pPr algn="just">
                        <a:lnSpc>
                          <a:spcPct val="115000"/>
                        </a:lnSpc>
                        <a:spcBef>
                          <a:spcPts val="400"/>
                        </a:spcBef>
                        <a:spcAft>
                          <a:spcPts val="400"/>
                        </a:spcAft>
                      </a:pPr>
                      <a:r>
                        <a:rPr lang="pt-BR" sz="1000" b="1">
                          <a:solidFill>
                            <a:srgbClr val="FFFFFF"/>
                          </a:solidFill>
                          <a:effectLst/>
                          <a:latin typeface="Verdana"/>
                          <a:ea typeface="Calibri"/>
                          <a:cs typeface="Tahoma"/>
                        </a:rPr>
                        <a:t>Justificativa</a:t>
                      </a:r>
                      <a:endParaRPr lang="pt-BR" sz="1000">
                        <a:effectLst/>
                        <a:latin typeface="Verdana"/>
                        <a:ea typeface="Calibri"/>
                        <a:cs typeface="Times New Roman"/>
                      </a:endParaRPr>
                    </a:p>
                  </a:txBody>
                  <a:tcPr marL="43905" marR="439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3"/>
                  </a:ext>
                </a:extLst>
              </a:tr>
              <a:tr h="559716">
                <a:tc gridSpan="2">
                  <a:txBody>
                    <a:bodyPr/>
                    <a:lstStyle/>
                    <a:p>
                      <a:pPr algn="just">
                        <a:lnSpc>
                          <a:spcPct val="115000"/>
                        </a:lnSpc>
                        <a:spcBef>
                          <a:spcPts val="400"/>
                        </a:spcBef>
                        <a:spcAft>
                          <a:spcPts val="400"/>
                        </a:spcAft>
                      </a:pPr>
                      <a:r>
                        <a:rPr lang="pt-BR" sz="1000" dirty="0">
                          <a:effectLst/>
                          <a:latin typeface="Verdana"/>
                          <a:ea typeface="Calibri"/>
                          <a:cs typeface="Tahoma"/>
                        </a:rPr>
                        <a:t>O Município de Mariana dispõe de 3 leis municipais que instituem a Política Municipal de Turismo </a:t>
                      </a:r>
                      <a:r>
                        <a:rPr lang="pt-BR" sz="1000" dirty="0">
                          <a:effectLst/>
                          <a:latin typeface="Verdana"/>
                          <a:ea typeface="Calibri"/>
                          <a:cs typeface="Times New Roman"/>
                        </a:rPr>
                        <a:t>(2875/2014), o </a:t>
                      </a:r>
                      <a:r>
                        <a:rPr lang="pt-BR" sz="1000" dirty="0" err="1">
                          <a:effectLst/>
                          <a:latin typeface="Verdana"/>
                          <a:ea typeface="Calibri"/>
                          <a:cs typeface="Times New Roman"/>
                        </a:rPr>
                        <a:t>Comtur</a:t>
                      </a:r>
                      <a:r>
                        <a:rPr lang="pt-BR" sz="1000" dirty="0">
                          <a:effectLst/>
                          <a:latin typeface="Verdana"/>
                          <a:ea typeface="Calibri"/>
                          <a:cs typeface="Times New Roman"/>
                        </a:rPr>
                        <a:t> (2888/2014), o </a:t>
                      </a:r>
                      <a:r>
                        <a:rPr lang="pt-BR" sz="1000" dirty="0" err="1">
                          <a:effectLst/>
                          <a:latin typeface="Verdana"/>
                          <a:ea typeface="Calibri"/>
                          <a:cs typeface="Times New Roman"/>
                        </a:rPr>
                        <a:t>Fumtur</a:t>
                      </a:r>
                      <a:r>
                        <a:rPr lang="pt-BR" sz="1000" dirty="0">
                          <a:effectLst/>
                          <a:latin typeface="Verdana"/>
                          <a:ea typeface="Calibri"/>
                          <a:cs typeface="Times New Roman"/>
                        </a:rPr>
                        <a:t> (1880/2005). É necessária a atualização e integração dos objetos dessas leis para que a governança do turismo local ganhe mais dinamismo e objetividade. </a:t>
                      </a:r>
                    </a:p>
                  </a:txBody>
                  <a:tcPr marL="43905" marR="439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04"/>
                  </a:ext>
                </a:extLst>
              </a:tr>
              <a:tr h="186572">
                <a:tc gridSpan="2">
                  <a:txBody>
                    <a:bodyPr/>
                    <a:lstStyle/>
                    <a:p>
                      <a:pPr algn="just">
                        <a:lnSpc>
                          <a:spcPct val="115000"/>
                        </a:lnSpc>
                        <a:spcBef>
                          <a:spcPts val="400"/>
                        </a:spcBef>
                        <a:spcAft>
                          <a:spcPts val="400"/>
                        </a:spcAft>
                      </a:pPr>
                      <a:r>
                        <a:rPr lang="pt-BR" sz="1000" b="1">
                          <a:solidFill>
                            <a:srgbClr val="FFFFFF"/>
                          </a:solidFill>
                          <a:effectLst/>
                          <a:latin typeface="Verdana"/>
                          <a:ea typeface="Calibri"/>
                          <a:cs typeface="Tahoma"/>
                        </a:rPr>
                        <a:t>Produtos e Resultados esperados</a:t>
                      </a:r>
                      <a:endParaRPr lang="pt-BR" sz="1000">
                        <a:effectLst/>
                        <a:latin typeface="Verdana"/>
                        <a:ea typeface="Calibri"/>
                        <a:cs typeface="Times New Roman"/>
                      </a:endParaRPr>
                    </a:p>
                  </a:txBody>
                  <a:tcPr marL="43905" marR="439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5"/>
                  </a:ext>
                </a:extLst>
              </a:tr>
              <a:tr h="2641277">
                <a:tc gridSpan="2">
                  <a:txBody>
                    <a:bodyPr/>
                    <a:lstStyle/>
                    <a:p>
                      <a:pPr algn="just">
                        <a:lnSpc>
                          <a:spcPct val="115000"/>
                        </a:lnSpc>
                        <a:spcBef>
                          <a:spcPts val="400"/>
                        </a:spcBef>
                        <a:spcAft>
                          <a:spcPts val="400"/>
                        </a:spcAft>
                      </a:pPr>
                      <a:r>
                        <a:rPr lang="pt-BR" sz="1100" b="1" dirty="0">
                          <a:effectLst/>
                          <a:latin typeface="Verdana"/>
                          <a:ea typeface="Calibri"/>
                          <a:cs typeface="Tahoma"/>
                        </a:rPr>
                        <a:t>Produto: </a:t>
                      </a:r>
                      <a:endParaRPr lang="pt-BR" sz="1100" dirty="0">
                        <a:effectLst/>
                        <a:latin typeface="Verdana"/>
                        <a:ea typeface="Calibri"/>
                        <a:cs typeface="Times New Roman"/>
                      </a:endParaRPr>
                    </a:p>
                    <a:p>
                      <a:pPr algn="just">
                        <a:lnSpc>
                          <a:spcPct val="115000"/>
                        </a:lnSpc>
                        <a:spcBef>
                          <a:spcPts val="400"/>
                        </a:spcBef>
                        <a:spcAft>
                          <a:spcPts val="400"/>
                        </a:spcAft>
                      </a:pPr>
                      <a:r>
                        <a:rPr lang="pt-BR" sz="1100" dirty="0">
                          <a:effectLst/>
                          <a:latin typeface="Verdana"/>
                          <a:ea typeface="Calibri"/>
                          <a:cs typeface="Tahoma"/>
                        </a:rPr>
                        <a:t>- Lei municipal que instituirá a reformulação do Conselho Municipal de Turismo, reformulação do Fundo Municipal de Turismo, a obrigatoriedade da elaboração do Plano Municipal de Turismo, a compreensão do Sistema Turístico Municipal, e normatização do uso dos equipamentos públicos de interesse turístico. </a:t>
                      </a:r>
                      <a:endParaRPr lang="pt-BR" sz="1100" dirty="0">
                        <a:effectLst/>
                        <a:latin typeface="Verdana"/>
                        <a:ea typeface="Calibri"/>
                        <a:cs typeface="Times New Roman"/>
                      </a:endParaRPr>
                    </a:p>
                    <a:p>
                      <a:pPr algn="just">
                        <a:lnSpc>
                          <a:spcPct val="115000"/>
                        </a:lnSpc>
                        <a:spcBef>
                          <a:spcPts val="400"/>
                        </a:spcBef>
                        <a:spcAft>
                          <a:spcPts val="400"/>
                        </a:spcAft>
                      </a:pPr>
                      <a:r>
                        <a:rPr lang="pt-BR" sz="1100" dirty="0">
                          <a:effectLst/>
                          <a:latin typeface="Verdana"/>
                          <a:ea typeface="Calibri"/>
                          <a:cs typeface="Tahoma"/>
                        </a:rPr>
                        <a:t> </a:t>
                      </a:r>
                      <a:r>
                        <a:rPr lang="pt-BR" sz="1100" b="1" dirty="0">
                          <a:effectLst/>
                          <a:latin typeface="Verdana"/>
                          <a:ea typeface="Calibri"/>
                          <a:cs typeface="Tahoma"/>
                        </a:rPr>
                        <a:t>Resultados esperados: </a:t>
                      </a:r>
                      <a:endParaRPr lang="pt-BR" sz="1100" dirty="0">
                        <a:effectLst/>
                        <a:latin typeface="Verdana"/>
                        <a:ea typeface="Calibri"/>
                        <a:cs typeface="Times New Roman"/>
                      </a:endParaRPr>
                    </a:p>
                    <a:p>
                      <a:pPr algn="just">
                        <a:lnSpc>
                          <a:spcPct val="115000"/>
                        </a:lnSpc>
                        <a:spcBef>
                          <a:spcPts val="400"/>
                        </a:spcBef>
                        <a:spcAft>
                          <a:spcPts val="400"/>
                        </a:spcAft>
                      </a:pPr>
                      <a:r>
                        <a:rPr lang="pt-BR" sz="1100" dirty="0">
                          <a:effectLst/>
                          <a:latin typeface="Verdana"/>
                          <a:ea typeface="Calibri"/>
                          <a:cs typeface="Tahoma"/>
                        </a:rPr>
                        <a:t>- Reformulação e ativação do Comtur.</a:t>
                      </a:r>
                      <a:endParaRPr lang="pt-BR" sz="1100" dirty="0">
                        <a:effectLst/>
                        <a:latin typeface="Verdana"/>
                        <a:ea typeface="Calibri"/>
                        <a:cs typeface="Times New Roman"/>
                      </a:endParaRPr>
                    </a:p>
                    <a:p>
                      <a:pPr algn="just">
                        <a:lnSpc>
                          <a:spcPct val="115000"/>
                        </a:lnSpc>
                        <a:spcBef>
                          <a:spcPts val="400"/>
                        </a:spcBef>
                        <a:spcAft>
                          <a:spcPts val="400"/>
                        </a:spcAft>
                      </a:pPr>
                      <a:r>
                        <a:rPr lang="pt-BR" sz="1100" dirty="0">
                          <a:effectLst/>
                          <a:latin typeface="Verdana"/>
                          <a:ea typeface="Calibri"/>
                          <a:cs typeface="Tahoma"/>
                        </a:rPr>
                        <a:t>- Reformulação e ativação do Fundo Municipal de Turismo.</a:t>
                      </a:r>
                      <a:endParaRPr lang="pt-BR" sz="1100" dirty="0">
                        <a:effectLst/>
                        <a:latin typeface="Verdana"/>
                        <a:ea typeface="Calibri"/>
                        <a:cs typeface="Times New Roman"/>
                      </a:endParaRPr>
                    </a:p>
                    <a:p>
                      <a:pPr algn="just">
                        <a:lnSpc>
                          <a:spcPct val="115000"/>
                        </a:lnSpc>
                        <a:spcBef>
                          <a:spcPts val="400"/>
                        </a:spcBef>
                        <a:spcAft>
                          <a:spcPts val="400"/>
                        </a:spcAft>
                      </a:pPr>
                      <a:r>
                        <a:rPr lang="pt-BR" sz="1100" dirty="0">
                          <a:effectLst/>
                          <a:latin typeface="Verdana" pitchFamily="34" charset="0"/>
                          <a:ea typeface="Verdana" pitchFamily="34" charset="0"/>
                          <a:cs typeface="Verdana" pitchFamily="34" charset="0"/>
                        </a:rPr>
                        <a:t>- Elaboração do Plano Municipal de Turismo.</a:t>
                      </a:r>
                    </a:p>
                    <a:p>
                      <a:pPr marL="171450" indent="-171450" algn="just">
                        <a:lnSpc>
                          <a:spcPct val="115000"/>
                        </a:lnSpc>
                        <a:spcBef>
                          <a:spcPts val="400"/>
                        </a:spcBef>
                        <a:spcAft>
                          <a:spcPts val="400"/>
                        </a:spcAft>
                        <a:buFontTx/>
                        <a:buChar char="-"/>
                      </a:pPr>
                      <a:r>
                        <a:rPr lang="pt-BR" sz="1100" dirty="0">
                          <a:effectLst/>
                          <a:latin typeface="Verdana" pitchFamily="34" charset="0"/>
                          <a:ea typeface="Verdana" pitchFamily="34" charset="0"/>
                          <a:cs typeface="Verdana" pitchFamily="34" charset="0"/>
                        </a:rPr>
                        <a:t>Melhoria do uso e conservação dos equipamentos turísticos do Município.</a:t>
                      </a:r>
                    </a:p>
                    <a:p>
                      <a:pPr marL="0" indent="0" algn="just">
                        <a:lnSpc>
                          <a:spcPct val="115000"/>
                        </a:lnSpc>
                        <a:spcBef>
                          <a:spcPts val="400"/>
                        </a:spcBef>
                        <a:spcAft>
                          <a:spcPts val="400"/>
                        </a:spcAft>
                        <a:buFontTx/>
                        <a:buNone/>
                      </a:pPr>
                      <a:r>
                        <a:rPr lang="pt-BR" sz="1100" kern="1200" dirty="0">
                          <a:solidFill>
                            <a:schemeClr val="tx1"/>
                          </a:solidFill>
                          <a:effectLst/>
                          <a:latin typeface="Verdana" pitchFamily="34" charset="0"/>
                          <a:ea typeface="Verdana" pitchFamily="34" charset="0"/>
                          <a:cs typeface="Verdana" pitchFamily="34" charset="0"/>
                        </a:rPr>
                        <a:t>- Normatização do funcionamento do comércio de interesse turístico em fins de semana e feriados.</a:t>
                      </a:r>
                      <a:endParaRPr lang="pt-BR" sz="1100" dirty="0">
                        <a:effectLst/>
                        <a:latin typeface="Verdana" pitchFamily="34" charset="0"/>
                        <a:ea typeface="Verdana" pitchFamily="34" charset="0"/>
                        <a:cs typeface="Verdana" pitchFamily="34" charset="0"/>
                      </a:endParaRPr>
                    </a:p>
                  </a:txBody>
                  <a:tcPr marL="43905" marR="439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06"/>
                  </a:ext>
                </a:extLst>
              </a:tr>
              <a:tr h="186572">
                <a:tc gridSpan="2">
                  <a:txBody>
                    <a:bodyPr/>
                    <a:lstStyle/>
                    <a:p>
                      <a:pPr algn="just">
                        <a:lnSpc>
                          <a:spcPct val="115000"/>
                        </a:lnSpc>
                        <a:spcBef>
                          <a:spcPts val="400"/>
                        </a:spcBef>
                        <a:spcAft>
                          <a:spcPts val="400"/>
                        </a:spcAft>
                      </a:pPr>
                      <a:r>
                        <a:rPr lang="pt-BR" sz="1000" b="1">
                          <a:solidFill>
                            <a:srgbClr val="FFFFFF"/>
                          </a:solidFill>
                          <a:effectLst/>
                          <a:latin typeface="Verdana"/>
                          <a:ea typeface="Calibri"/>
                          <a:cs typeface="Tahoma"/>
                        </a:rPr>
                        <a:t>Responsáveis e Envolvidos</a:t>
                      </a:r>
                      <a:endParaRPr lang="pt-BR" sz="1000">
                        <a:effectLst/>
                        <a:latin typeface="Verdana"/>
                        <a:ea typeface="Calibri"/>
                        <a:cs typeface="Times New Roman"/>
                      </a:endParaRPr>
                    </a:p>
                  </a:txBody>
                  <a:tcPr marL="43905" marR="439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7"/>
                  </a:ext>
                </a:extLst>
              </a:tr>
              <a:tr h="373146">
                <a:tc gridSpan="2">
                  <a:txBody>
                    <a:bodyPr/>
                    <a:lstStyle/>
                    <a:p>
                      <a:pPr algn="just">
                        <a:lnSpc>
                          <a:spcPct val="115000"/>
                        </a:lnSpc>
                        <a:spcBef>
                          <a:spcPts val="400"/>
                        </a:spcBef>
                        <a:spcAft>
                          <a:spcPts val="400"/>
                        </a:spcAft>
                      </a:pPr>
                      <a:r>
                        <a:rPr lang="pt-BR" sz="1000">
                          <a:effectLst/>
                          <a:latin typeface="Verdana"/>
                          <a:ea typeface="Calibri"/>
                          <a:cs typeface="Tahoma"/>
                        </a:rPr>
                        <a:t>Fundação Renova, Secretaria Municipal de Turismo, Câmara de Vereadores, Conselho Municipal de Turismo e integrantes do Sistema Municipal de Turismo.</a:t>
                      </a:r>
                      <a:endParaRPr lang="pt-BR" sz="1000">
                        <a:effectLst/>
                        <a:latin typeface="Verdana"/>
                        <a:ea typeface="Calibri"/>
                        <a:cs typeface="Times New Roman"/>
                      </a:endParaRPr>
                    </a:p>
                  </a:txBody>
                  <a:tcPr marL="43905" marR="439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08"/>
                  </a:ext>
                </a:extLst>
              </a:tr>
              <a:tr h="186572">
                <a:tc gridSpan="2">
                  <a:txBody>
                    <a:bodyPr/>
                    <a:lstStyle/>
                    <a:p>
                      <a:pPr algn="just">
                        <a:lnSpc>
                          <a:spcPct val="115000"/>
                        </a:lnSpc>
                        <a:spcBef>
                          <a:spcPts val="400"/>
                        </a:spcBef>
                        <a:spcAft>
                          <a:spcPts val="400"/>
                        </a:spcAft>
                      </a:pPr>
                      <a:r>
                        <a:rPr lang="pt-BR" sz="1000" b="1" dirty="0">
                          <a:solidFill>
                            <a:srgbClr val="FFFFFF"/>
                          </a:solidFill>
                          <a:effectLst/>
                          <a:latin typeface="Verdana"/>
                          <a:ea typeface="Calibri"/>
                          <a:cs typeface="Tahoma"/>
                        </a:rPr>
                        <a:t>Período de realização</a:t>
                      </a:r>
                      <a:endParaRPr lang="pt-BR" sz="1000" dirty="0">
                        <a:effectLst/>
                        <a:latin typeface="Verdana"/>
                        <a:ea typeface="Calibri"/>
                        <a:cs typeface="Times New Roman"/>
                      </a:endParaRPr>
                    </a:p>
                  </a:txBody>
                  <a:tcPr marL="43905" marR="439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pt-BR"/>
                    </a:p>
                  </a:txBody>
                  <a:tcPr/>
                </a:tc>
                <a:extLst>
                  <a:ext uri="{0D108BD9-81ED-4DB2-BD59-A6C34878D82A}">
                    <a16:rowId xmlns:a16="http://schemas.microsoft.com/office/drawing/2014/main" val="10009"/>
                  </a:ext>
                </a:extLst>
              </a:tr>
              <a:tr h="186572">
                <a:tc gridSpan="2">
                  <a:txBody>
                    <a:bodyPr/>
                    <a:lstStyle/>
                    <a:p>
                      <a:pPr algn="just">
                        <a:lnSpc>
                          <a:spcPct val="115000"/>
                        </a:lnSpc>
                        <a:spcBef>
                          <a:spcPts val="400"/>
                        </a:spcBef>
                        <a:spcAft>
                          <a:spcPts val="400"/>
                        </a:spcAft>
                      </a:pPr>
                      <a:r>
                        <a:rPr lang="pt-BR" sz="1000" dirty="0">
                          <a:effectLst/>
                          <a:latin typeface="Verdana"/>
                          <a:ea typeface="Calibri"/>
                          <a:cs typeface="Tahoma"/>
                        </a:rPr>
                        <a:t>De setembro a novembro de 2019.</a:t>
                      </a:r>
                      <a:endParaRPr lang="pt-BR" sz="1000" dirty="0">
                        <a:effectLst/>
                        <a:latin typeface="Verdana"/>
                        <a:ea typeface="Calibri"/>
                        <a:cs typeface="Times New Roman"/>
                      </a:endParaRPr>
                    </a:p>
                  </a:txBody>
                  <a:tcPr marL="43905" marR="439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t-BR"/>
                    </a:p>
                  </a:txBody>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1240350453"/>
      </p:ext>
    </p:extLst>
  </p:cSld>
  <p:clrMapOvr>
    <a:masterClrMapping/>
  </p:clrMapOvr>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Institucional">
  <a:themeElements>
    <a:clrScheme name="RENOVA 2">
      <a:dk1>
        <a:srgbClr val="000000"/>
      </a:dk1>
      <a:lt1>
        <a:srgbClr val="FBFCFF"/>
      </a:lt1>
      <a:dk2>
        <a:srgbClr val="000000"/>
      </a:dk2>
      <a:lt2>
        <a:srgbClr val="FFFFFF"/>
      </a:lt2>
      <a:accent1>
        <a:srgbClr val="00A88E"/>
      </a:accent1>
      <a:accent2>
        <a:srgbClr val="F26622"/>
      </a:accent2>
      <a:accent3>
        <a:srgbClr val="2F3192"/>
      </a:accent3>
      <a:accent4>
        <a:srgbClr val="7FD3C6"/>
      </a:accent4>
      <a:accent5>
        <a:srgbClr val="F8B290"/>
      </a:accent5>
      <a:accent6>
        <a:srgbClr val="9798C8"/>
      </a:accent6>
      <a:hlink>
        <a:srgbClr val="2F3192"/>
      </a:hlink>
      <a:folHlink>
        <a:srgbClr val="F2662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973</TotalTime>
  <Words>2446</Words>
  <Application>Microsoft Office PowerPoint</Application>
  <PresentationFormat>Widescreen</PresentationFormat>
  <Paragraphs>238</Paragraphs>
  <Slides>20</Slides>
  <Notes>0</Notes>
  <HiddenSlides>0</HiddenSlides>
  <MMClips>0</MMClips>
  <ScaleCrop>false</ScaleCrop>
  <HeadingPairs>
    <vt:vector size="6" baseType="variant">
      <vt:variant>
        <vt:lpstr>Fontes usadas</vt:lpstr>
      </vt:variant>
      <vt:variant>
        <vt:i4>4</vt:i4>
      </vt:variant>
      <vt:variant>
        <vt:lpstr>Tema</vt:lpstr>
      </vt:variant>
      <vt:variant>
        <vt:i4>2</vt:i4>
      </vt:variant>
      <vt:variant>
        <vt:lpstr>Títulos de slides</vt:lpstr>
      </vt:variant>
      <vt:variant>
        <vt:i4>20</vt:i4>
      </vt:variant>
    </vt:vector>
  </HeadingPairs>
  <TitlesOfParts>
    <vt:vector size="26" baseType="lpstr">
      <vt:lpstr>Arial</vt:lpstr>
      <vt:lpstr>Calibri</vt:lpstr>
      <vt:lpstr>Calibri Light</vt:lpstr>
      <vt:lpstr>Verdana</vt:lpstr>
      <vt:lpstr>Tema do Office</vt:lpstr>
      <vt:lpstr>Institucional</vt:lpstr>
      <vt:lpstr>Apresentação do PowerPoint</vt:lpstr>
      <vt:lpstr>Visão de Futuro para Mariana</vt:lpstr>
      <vt:lpstr>Visão de Futuro para Mariana</vt:lpstr>
      <vt:lpstr>Visão de Futuro para Mariana</vt:lpstr>
      <vt:lpstr>Posicionamento de Mariana no Turismo</vt:lpstr>
      <vt:lpstr>Metodologia </vt:lpstr>
      <vt:lpstr>Estratégia Proposta para Mariana  </vt:lpstr>
      <vt:lpstr>1.Infra Estrutura</vt:lpstr>
      <vt:lpstr>2.Fortalecimento Institucional</vt:lpstr>
      <vt:lpstr>2.Fortalecimento Institucional</vt:lpstr>
      <vt:lpstr>2.Fortalecimento Institucional</vt:lpstr>
      <vt:lpstr>3.Desenvolvimento do Empreendedorismo Turístico</vt:lpstr>
      <vt:lpstr>3.Desenvolvimento do Empreendedorismo Turístico</vt:lpstr>
      <vt:lpstr>3.Desenvolvimento do Empreendedorismo Turístico</vt:lpstr>
      <vt:lpstr>4.Promoção do Destino Turístico</vt:lpstr>
      <vt:lpstr>4.Promoção do Destino Turístico</vt:lpstr>
      <vt:lpstr>3.Promoção do Destino Turístico</vt:lpstr>
      <vt:lpstr>Demais Ações do PG13 em Mariana</vt:lpstr>
      <vt:lpstr>Apresentação do PowerPoint</vt:lpstr>
      <vt:lpstr>Apresentação do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Maria Cristina Andrade Aires</dc:creator>
  <cp:lastModifiedBy>Maria Cristina Andrade Aires</cp:lastModifiedBy>
  <cp:revision>5</cp:revision>
  <dcterms:created xsi:type="dcterms:W3CDTF">2019-09-02T18:46:19Z</dcterms:created>
  <dcterms:modified xsi:type="dcterms:W3CDTF">2019-09-11T11:38:02Z</dcterms:modified>
</cp:coreProperties>
</file>