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7" r:id="rId4"/>
    <p:sldMasterId id="2147483648" r:id="rId5"/>
    <p:sldMasterId id="2147483666" r:id="rId6"/>
    <p:sldMasterId id="2147483694" r:id="rId7"/>
  </p:sldMasterIdLst>
  <p:notesMasterIdLst>
    <p:notesMasterId r:id="rId23"/>
  </p:notesMasterIdLst>
  <p:sldIdLst>
    <p:sldId id="377" r:id="rId8"/>
    <p:sldId id="378" r:id="rId9"/>
    <p:sldId id="493" r:id="rId10"/>
    <p:sldId id="496" r:id="rId11"/>
    <p:sldId id="497" r:id="rId12"/>
    <p:sldId id="494" r:id="rId13"/>
    <p:sldId id="412" r:id="rId14"/>
    <p:sldId id="498" r:id="rId15"/>
    <p:sldId id="499" r:id="rId16"/>
    <p:sldId id="500" r:id="rId17"/>
    <p:sldId id="466" r:id="rId18"/>
    <p:sldId id="490" r:id="rId19"/>
    <p:sldId id="495" r:id="rId20"/>
    <p:sldId id="415" r:id="rId21"/>
    <p:sldId id="416" r:id="rId22"/>
  </p:sldIdLst>
  <p:sldSz cx="12188825" cy="6858000"/>
  <p:notesSz cx="6858000" cy="9144000"/>
  <p:defaultTextStyle>
    <a:defPPr>
      <a:defRPr lang="en-US"/>
    </a:defPPr>
    <a:lvl1pPr marL="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72">
          <p15:clr>
            <a:srgbClr val="A4A3A4"/>
          </p15:clr>
        </p15:guide>
        <p15:guide id="2" orient="horz" pos="300">
          <p15:clr>
            <a:srgbClr val="A4A3A4"/>
          </p15:clr>
        </p15:guide>
        <p15:guide id="3" pos="7349">
          <p15:clr>
            <a:srgbClr val="A4A3A4"/>
          </p15:clr>
        </p15:guide>
        <p15:guide id="4" pos="3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31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99030" autoAdjust="0"/>
  </p:normalViewPr>
  <p:slideViewPr>
    <p:cSldViewPr snapToGrid="0" snapToObjects="1" showGuides="1">
      <p:cViewPr varScale="1">
        <p:scale>
          <a:sx n="72" d="100"/>
          <a:sy n="72" d="100"/>
        </p:scale>
        <p:origin x="570" y="72"/>
      </p:cViewPr>
      <p:guideLst>
        <p:guide orient="horz" pos="4072"/>
        <p:guide orient="horz" pos="300"/>
        <p:guide pos="7349"/>
        <p:guide pos="3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C9EA4-B861-DE4E-89AA-A44EC068A438}" type="datetimeFigureOut">
              <a:rPr lang="en-US" smtClean="0"/>
              <a:t>6/21/2018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8AA9B-E652-8F46-A15F-7A6A8161981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118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98927E-48A2-4092-A4B7-5F05FBD61F2E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572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98927E-48A2-4092-A4B7-5F05FBD61F2E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4772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>
                <a:solidFill>
                  <a:schemeClr val="tx1"/>
                </a:solidFill>
              </a:rPr>
              <a:t>Negociação com a COPASA para pagamento da água consumida e no aguardo do jurídico da empresa sobre o contrato para o fornecimento de água potável;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8AA9B-E652-8F46-A15F-7A6A8161981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481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>
                <a:solidFill>
                  <a:schemeClr val="tx1"/>
                </a:solidFill>
              </a:rPr>
              <a:t>Negociação com a COPASA para pagamento da água consumida e no aguardo do jurídico da empresa sobre o contrato para o fornecimento de água potável;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8AA9B-E652-8F46-A15F-7A6A8161981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014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>
                <a:solidFill>
                  <a:schemeClr val="tx1"/>
                </a:solidFill>
              </a:rPr>
              <a:t>Negociação com a COPASA para pagamento da água consumida e no aguardo do jurídico da empresa sobre o contrato para o fornecimento de água potável;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8AA9B-E652-8F46-A15F-7A6A8161981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6079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>
                <a:solidFill>
                  <a:schemeClr val="tx1"/>
                </a:solidFill>
              </a:rPr>
              <a:t>Negociação com a COPASA para pagamento da água consumida e no aguardo do jurídico da empresa sobre o contrato para o fornecimento de água potável;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8AA9B-E652-8F46-A15F-7A6A8161981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485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40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589572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465925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392056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683581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43559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abela 6"/>
          <p:cNvSpPr>
            <a:spLocks noGrp="1"/>
          </p:cNvSpPr>
          <p:nvPr>
            <p:ph type="tbl" sz="quarter" idx="10"/>
          </p:nvPr>
        </p:nvSpPr>
        <p:spPr>
          <a:xfrm>
            <a:off x="266631" y="2350495"/>
            <a:ext cx="11297517" cy="3344663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8" name="Espaço Reservado para Conteúdo 5"/>
          <p:cNvSpPr>
            <a:spLocks noGrp="1"/>
          </p:cNvSpPr>
          <p:nvPr>
            <p:ph sz="quarter" idx="11"/>
          </p:nvPr>
        </p:nvSpPr>
        <p:spPr>
          <a:xfrm>
            <a:off x="266630" y="1298575"/>
            <a:ext cx="10512862" cy="8045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pt-BR" sz="1999" kern="1200" dirty="0">
                <a:solidFill>
                  <a:schemeClr val="tx1">
                    <a:lumMod val="75000"/>
                  </a:schemeClr>
                </a:solidFill>
                <a:latin typeface="Arial "/>
                <a:ea typeface="+mn-ea"/>
                <a:cs typeface="+mn-cs"/>
              </a:defRPr>
            </a:lvl1pPr>
            <a:lvl2pPr marL="457063" indent="0">
              <a:buNone/>
              <a:defRPr sz="1600">
                <a:latin typeface="Arial "/>
              </a:defRPr>
            </a:lvl2pPr>
            <a:lvl3pPr marL="914126" indent="0">
              <a:buNone/>
              <a:defRPr sz="1600">
                <a:latin typeface="Arial "/>
              </a:defRPr>
            </a:lvl3pPr>
            <a:lvl4pPr marL="1371189" indent="0">
              <a:buNone/>
              <a:defRPr sz="1600">
                <a:latin typeface="Arial "/>
              </a:defRPr>
            </a:lvl4pPr>
            <a:lvl5pPr marL="1828251" indent="0">
              <a:buNone/>
              <a:defRPr sz="1600">
                <a:latin typeface="Arial "/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 hasCustomPrompt="1"/>
          </p:nvPr>
        </p:nvSpPr>
        <p:spPr>
          <a:xfrm>
            <a:off x="266630" y="322628"/>
            <a:ext cx="10512862" cy="52309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799" b="1">
                <a:solidFill>
                  <a:srgbClr val="00498F"/>
                </a:solidFill>
                <a:latin typeface="Arial 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cxnSp>
        <p:nvCxnSpPr>
          <p:cNvPr id="10" name="Conector reto 9"/>
          <p:cNvCxnSpPr/>
          <p:nvPr userDrawn="1"/>
        </p:nvCxnSpPr>
        <p:spPr>
          <a:xfrm>
            <a:off x="266630" y="827317"/>
            <a:ext cx="10512862" cy="0"/>
          </a:xfrm>
          <a:prstGeom prst="line">
            <a:avLst/>
          </a:prstGeom>
          <a:ln>
            <a:solidFill>
              <a:srgbClr val="0049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m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415" y="166041"/>
            <a:ext cx="1012548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374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051520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, subtítulo, cor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 hasCustomPrompt="1"/>
          </p:nvPr>
        </p:nvSpPr>
        <p:spPr>
          <a:xfrm>
            <a:off x="266630" y="322628"/>
            <a:ext cx="10512862" cy="52309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799" b="1" baseline="0">
                <a:solidFill>
                  <a:srgbClr val="00498F"/>
                </a:solidFill>
                <a:latin typeface="Arial "/>
                <a:cs typeface="Arial" panose="020B0604020202020204" pitchFamily="34" charset="0"/>
              </a:defRPr>
            </a:lvl1pPr>
          </a:lstStyle>
          <a:p>
            <a:r>
              <a:rPr lang="pt-BR" dirty="0"/>
              <a:t>TÍTULO: ARIAL | NEGRITO | TAMANHO 28 | AZUL</a:t>
            </a:r>
          </a:p>
        </p:txBody>
      </p:sp>
      <p:cxnSp>
        <p:nvCxnSpPr>
          <p:cNvPr id="5" name="Conector reto 4"/>
          <p:cNvCxnSpPr/>
          <p:nvPr userDrawn="1"/>
        </p:nvCxnSpPr>
        <p:spPr>
          <a:xfrm>
            <a:off x="266630" y="827317"/>
            <a:ext cx="10512862" cy="0"/>
          </a:xfrm>
          <a:prstGeom prst="line">
            <a:avLst/>
          </a:prstGeom>
          <a:ln>
            <a:solidFill>
              <a:srgbClr val="0049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415" y="166041"/>
            <a:ext cx="1012548" cy="1181100"/>
          </a:xfrm>
          <a:prstGeom prst="rect">
            <a:avLst/>
          </a:prstGeom>
        </p:spPr>
      </p:pic>
      <p:sp>
        <p:nvSpPr>
          <p:cNvPr id="13" name="Espaço Reservado para Texto 11"/>
          <p:cNvSpPr>
            <a:spLocks noGrp="1"/>
          </p:cNvSpPr>
          <p:nvPr>
            <p:ph type="body" sz="quarter" idx="10" hasCustomPrompt="1"/>
          </p:nvPr>
        </p:nvSpPr>
        <p:spPr>
          <a:xfrm>
            <a:off x="533261" y="1434261"/>
            <a:ext cx="11201657" cy="790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9" b="1" baseline="0">
                <a:solidFill>
                  <a:srgbClr val="EB7D22"/>
                </a:solidFill>
              </a:defRPr>
            </a:lvl1pPr>
          </a:lstStyle>
          <a:p>
            <a:pPr lvl="0"/>
            <a:r>
              <a:rPr lang="pt-BR" dirty="0"/>
              <a:t>SUBTÍTULO: ARIAL | NEGRITO | TAMANHO 24 | LARANJA</a:t>
            </a:r>
          </a:p>
        </p:txBody>
      </p:sp>
      <p:sp>
        <p:nvSpPr>
          <p:cNvPr id="14" name="Espaço Reservado para Texto 11"/>
          <p:cNvSpPr>
            <a:spLocks noGrp="1"/>
          </p:cNvSpPr>
          <p:nvPr>
            <p:ph type="body" sz="quarter" idx="11" hasCustomPrompt="1"/>
          </p:nvPr>
        </p:nvSpPr>
        <p:spPr>
          <a:xfrm>
            <a:off x="533260" y="2224586"/>
            <a:ext cx="9427012" cy="41625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pt-BR" sz="1999" kern="1200" baseline="0" dirty="0" smtClean="0">
                <a:solidFill>
                  <a:schemeClr val="tx1">
                    <a:lumMod val="75000"/>
                  </a:schemeClr>
                </a:solidFill>
                <a:latin typeface="Arial "/>
                <a:ea typeface="+mn-ea"/>
                <a:cs typeface="+mn-cs"/>
              </a:defRPr>
            </a:lvl1pPr>
          </a:lstStyle>
          <a:p>
            <a:pPr marL="0" lvl="0" indent="0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pt-BR" dirty="0"/>
              <a:t>Texto: Arial | Tamanho 20 | Cinza 80%</a:t>
            </a:r>
          </a:p>
        </p:txBody>
      </p:sp>
    </p:spTree>
    <p:extLst>
      <p:ext uri="{BB962C8B-B14F-4D97-AF65-F5344CB8AC3E}">
        <p14:creationId xmlns:p14="http://schemas.microsoft.com/office/powerpoint/2010/main" val="2862401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7128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7" name="Picture 6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82" y="740832"/>
            <a:ext cx="1245131" cy="1245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33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tx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tx2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tx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141433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980211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2" name="Picture 11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399" y="402168"/>
            <a:ext cx="559690" cy="55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2550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9090249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1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7332" y="2110295"/>
            <a:ext cx="6035161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1" name="Picture 10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399" y="402168"/>
            <a:ext cx="559690" cy="55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1169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6753" y="2110296"/>
            <a:ext cx="6045740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1" name="Picture 10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399" y="402168"/>
            <a:ext cx="559690" cy="55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918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471" y="2095501"/>
            <a:ext cx="11278022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399" y="402168"/>
            <a:ext cx="559690" cy="55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533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79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268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1" name="Picture 10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399" y="402168"/>
            <a:ext cx="559690" cy="55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410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1501734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1012562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02168"/>
            <a:ext cx="7170014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495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8224917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917701"/>
            <a:ext cx="4564038" cy="3202939"/>
          </a:xfrm>
          <a:prstGeom prst="rect">
            <a:avLst/>
          </a:prstGeom>
          <a:solidFill>
            <a:srgbClr val="2F3192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</p:spTree>
    <p:extLst>
      <p:ext uri="{BB962C8B-B14F-4D97-AF65-F5344CB8AC3E}">
        <p14:creationId xmlns:p14="http://schemas.microsoft.com/office/powerpoint/2010/main" val="11907245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791868"/>
            <a:ext cx="12188825" cy="1064546"/>
          </a:xfrm>
          <a:prstGeom prst="rect">
            <a:avLst/>
          </a:prstGeom>
          <a:solidFill>
            <a:schemeClr val="accent3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36046156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1"/>
            <a:ext cx="5592006" cy="68579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2" y="397683"/>
            <a:ext cx="4641703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8" y="2110297"/>
            <a:ext cx="4647117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9" y="5556250"/>
            <a:ext cx="464653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2895" y="0"/>
            <a:ext cx="6595931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9898714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/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555" y="2138367"/>
            <a:ext cx="3690940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555" y="3450700"/>
            <a:ext cx="3690940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8530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"/>
            <a:ext cx="12188825" cy="291495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2291" y="368597"/>
            <a:ext cx="4727279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048000"/>
            <a:ext cx="12188825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1494407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933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pic>
        <p:nvPicPr>
          <p:cNvPr id="6" name="Picture 5" descr="Fundacao_Renova_Marca_RGB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" y="632936"/>
            <a:ext cx="3135037" cy="93942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910553" y="2108629"/>
            <a:ext cx="4449275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989233" y="2108628"/>
            <a:ext cx="3023017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2048760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25" y="2503715"/>
            <a:ext cx="1282533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2172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9630148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631593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5617422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0085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8" name="Picture 7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34" y="608754"/>
            <a:ext cx="1395306" cy="139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628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1182498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228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9303698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7332" y="2110295"/>
            <a:ext cx="6035161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811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6753" y="2110296"/>
            <a:ext cx="6045740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5842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471" y="2095501"/>
            <a:ext cx="11278022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8" name="Picture 7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30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79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268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68023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430813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8869077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5343136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02168"/>
            <a:ext cx="7170014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2159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917701"/>
            <a:ext cx="4564038" cy="32029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</p:spTree>
    <p:extLst>
      <p:ext uri="{BB962C8B-B14F-4D97-AF65-F5344CB8AC3E}">
        <p14:creationId xmlns:p14="http://schemas.microsoft.com/office/powerpoint/2010/main" val="29307053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791868"/>
            <a:ext cx="12188825" cy="1064546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33893642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1"/>
            <a:ext cx="5592006" cy="6857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2" y="397683"/>
            <a:ext cx="4641703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8" y="2110297"/>
            <a:ext cx="4647117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9" y="5556250"/>
            <a:ext cx="464653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2895" y="0"/>
            <a:ext cx="6595931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11168265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/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555" y="2138367"/>
            <a:ext cx="3690940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555" y="3450700"/>
            <a:ext cx="3690940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71606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88825" cy="29149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2291" y="368597"/>
            <a:ext cx="4727279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048000"/>
            <a:ext cx="12188825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27642486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000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" y="632936"/>
            <a:ext cx="3135037" cy="939421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1910553" y="2108629"/>
            <a:ext cx="4449275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6989233" y="2108628"/>
            <a:ext cx="3023017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12934023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25" y="2503715"/>
            <a:ext cx="1282533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37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362117048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8875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6" name="Picture 5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48" y="740833"/>
            <a:ext cx="834163" cy="83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98186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64878783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566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6091954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7332" y="2110295"/>
            <a:ext cx="6035161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700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6753" y="2110296"/>
            <a:ext cx="6045740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6887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471" y="2095501"/>
            <a:ext cx="11278022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062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79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268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249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477245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6233915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66796914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02168"/>
            <a:ext cx="7170014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46170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917701"/>
            <a:ext cx="4564038" cy="3202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</p:spTree>
    <p:extLst>
      <p:ext uri="{BB962C8B-B14F-4D97-AF65-F5344CB8AC3E}">
        <p14:creationId xmlns:p14="http://schemas.microsoft.com/office/powerpoint/2010/main" val="193909494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791868"/>
            <a:ext cx="12188825" cy="1064546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235681762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1"/>
            <a:ext cx="5592006" cy="6857999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2" y="397683"/>
            <a:ext cx="4641703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8" y="2110297"/>
            <a:ext cx="4647117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9" y="5556250"/>
            <a:ext cx="464653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2895" y="0"/>
            <a:ext cx="6595931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6912485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/Text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555" y="2138367"/>
            <a:ext cx="3690940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555" y="3450700"/>
            <a:ext cx="3690940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1686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88825" cy="2914952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2291" y="368597"/>
            <a:ext cx="4727279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048000"/>
            <a:ext cx="12188825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7718602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3645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" y="632936"/>
            <a:ext cx="3135037" cy="93942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910553" y="2108629"/>
            <a:ext cx="4449275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6989233" y="2108628"/>
            <a:ext cx="3023017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0596716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25" y="2503715"/>
            <a:ext cx="1282533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52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710207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060477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38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2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8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theme" Target="../theme/theme4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66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41" r:id="rId3"/>
    <p:sldLayoutId id="2147483739" r:id="rId4"/>
    <p:sldLayoutId id="2147483744" r:id="rId5"/>
    <p:sldLayoutId id="2147483743" r:id="rId6"/>
    <p:sldLayoutId id="2147483742" r:id="rId7"/>
    <p:sldLayoutId id="2147483745" r:id="rId8"/>
    <p:sldLayoutId id="2147483746" r:id="rId9"/>
    <p:sldLayoutId id="2147483747" r:id="rId10"/>
    <p:sldLayoutId id="2147483757" r:id="rId11"/>
    <p:sldLayoutId id="2147483748" r:id="rId12"/>
    <p:sldLayoutId id="2147483750" r:id="rId13"/>
    <p:sldLayoutId id="2147483751" r:id="rId14"/>
    <p:sldLayoutId id="2147483759" r:id="rId15"/>
    <p:sldLayoutId id="2147483763" r:id="rId16"/>
    <p:sldLayoutId id="214748376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48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722" r:id="rId10"/>
    <p:sldLayoutId id="2147483723" r:id="rId11"/>
    <p:sldLayoutId id="2147483658" r:id="rId12"/>
    <p:sldLayoutId id="2147483659" r:id="rId13"/>
    <p:sldLayoutId id="2147483725" r:id="rId14"/>
    <p:sldLayoutId id="2147483660" r:id="rId15"/>
    <p:sldLayoutId id="2147483661" r:id="rId16"/>
    <p:sldLayoutId id="2147483662" r:id="rId17"/>
    <p:sldLayoutId id="2147483664" r:id="rId18"/>
    <p:sldLayoutId id="2147483665" r:id="rId19"/>
    <p:sldLayoutId id="2147483663" r:id="rId20"/>
    <p:sldLayoutId id="2147483758" r:id="rId21"/>
    <p:sldLayoutId id="2147483762" r:id="rId22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16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753" r:id="rId10"/>
    <p:sldLayoutId id="2147483754" r:id="rId11"/>
    <p:sldLayoutId id="2147483687" r:id="rId12"/>
    <p:sldLayoutId id="2147483686" r:id="rId13"/>
    <p:sldLayoutId id="2147483724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536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55" r:id="rId10"/>
    <p:sldLayoutId id="2147483756" r:id="rId11"/>
    <p:sldLayoutId id="2147483714" r:id="rId12"/>
    <p:sldLayoutId id="2147483715" r:id="rId13"/>
    <p:sldLayoutId id="2147483726" r:id="rId14"/>
    <p:sldLayoutId id="2147483716" r:id="rId15"/>
    <p:sldLayoutId id="2147483717" r:id="rId16"/>
    <p:sldLayoutId id="2147483718" r:id="rId17"/>
    <p:sldLayoutId id="2147483719" r:id="rId18"/>
    <p:sldLayoutId id="2147483720" r:id="rId19"/>
    <p:sldLayoutId id="2147483721" r:id="rId20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446337" y="5413511"/>
            <a:ext cx="4949453" cy="406400"/>
          </a:xfrm>
        </p:spPr>
        <p:txBody>
          <a:bodyPr/>
          <a:lstStyle/>
          <a:p>
            <a:r>
              <a:rPr lang="en-US" dirty="0"/>
              <a:t>REUNIÃO CTOS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Dezembro</a:t>
            </a:r>
            <a:r>
              <a:rPr lang="en-US" dirty="0"/>
              <a:t>/2107</a:t>
            </a:r>
          </a:p>
        </p:txBody>
      </p:sp>
    </p:spTree>
    <p:extLst>
      <p:ext uri="{BB962C8B-B14F-4D97-AF65-F5344CB8AC3E}">
        <p14:creationId xmlns:p14="http://schemas.microsoft.com/office/powerpoint/2010/main" val="153825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8" y="397683"/>
            <a:ext cx="11346957" cy="1534584"/>
          </a:xfrm>
        </p:spPr>
        <p:txBody>
          <a:bodyPr/>
          <a:lstStyle/>
          <a:p>
            <a:r>
              <a:rPr lang="pt-BR" dirty="0"/>
              <a:t>I3 – Taxa da Devolutiva da Avaliação de Impacto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/>
              </p:nvPr>
            </p:nvGraphicFramePr>
            <p:xfrm>
              <a:off x="503583" y="1817205"/>
              <a:ext cx="11237842" cy="334050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36022">
                    <a:tc gridSpan="6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𝐼</m:t>
                                </m:r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1=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𝑑𝑒𝑣𝑜𝑙𝑢𝑡𝑖𝑣𝑎𝑠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𝑐𝑎𝑑𝑎𝑠𝑡𝑟𝑜𝑠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𝑖𝑛𝑡𝑒𝑔𝑟𝑎𝑑𝑜𝑠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2.111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22.423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=9%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devolutivas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das devolutivas da avaliação de impacto realizadas para o cadastrado.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integrados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integrados realizados.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202033883"/>
                  </p:ext>
                </p:extLst>
              </p:nvPr>
            </p:nvGraphicFramePr>
            <p:xfrm>
              <a:off x="503583" y="1817205"/>
              <a:ext cx="11237842" cy="334050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28904">
                    <a:tc gridSpan="6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208654" r="-163" b="-22307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48640">
                    <a:tc gridSpan="3">
                      <a:txBody>
                        <a:bodyPr/>
                        <a:lstStyle/>
                        <a:p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devolutivas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das devolutivas da avaliação de impacto realizadas para o cadastrado.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integrados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integrados realizados.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11009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Texto 1"/>
          <p:cNvSpPr>
            <a:spLocks noGrp="1"/>
          </p:cNvSpPr>
          <p:nvPr>
            <p:ph type="body" sz="quarter" idx="10"/>
          </p:nvPr>
        </p:nvSpPr>
        <p:spPr>
          <a:xfrm>
            <a:off x="394471" y="106139"/>
            <a:ext cx="7167117" cy="717994"/>
          </a:xfrm>
        </p:spPr>
        <p:txBody>
          <a:bodyPr/>
          <a:lstStyle/>
          <a:p>
            <a:r>
              <a:rPr lang="pt-BR" dirty="0"/>
              <a:t>Cadastro em Mariana</a:t>
            </a:r>
          </a:p>
        </p:txBody>
      </p:sp>
      <p:sp>
        <p:nvSpPr>
          <p:cNvPr id="2" name="Espaço Reservado para Texto 1"/>
          <p:cNvSpPr>
            <a:spLocks noGrp="1"/>
          </p:cNvSpPr>
          <p:nvPr>
            <p:ph type="body" sz="quarter" idx="13"/>
          </p:nvPr>
        </p:nvSpPr>
        <p:spPr>
          <a:xfrm>
            <a:off x="8325853" y="386123"/>
            <a:ext cx="3782728" cy="642500"/>
          </a:xfrm>
        </p:spPr>
        <p:txBody>
          <a:bodyPr/>
          <a:lstStyle/>
          <a:p>
            <a:r>
              <a:rPr lang="pt-BR" dirty="0"/>
              <a:t>Histórico</a:t>
            </a:r>
          </a:p>
        </p:txBody>
      </p:sp>
      <p:sp>
        <p:nvSpPr>
          <p:cNvPr id="8" name="Espaço Reservado para Texto 3">
            <a:extLst>
              <a:ext uri="{FF2B5EF4-FFF2-40B4-BE49-F238E27FC236}">
                <a16:creationId xmlns:a16="http://schemas.microsoft.com/office/drawing/2014/main" id="{EC7E3FB0-65AE-489F-9AF6-1DC5B0D0DF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9057" y="1222402"/>
            <a:ext cx="7172532" cy="1441287"/>
          </a:xfrm>
        </p:spPr>
        <p:txBody>
          <a:bodyPr/>
          <a:lstStyle/>
          <a:p>
            <a:r>
              <a:rPr lang="pt-BR" dirty="0"/>
              <a:t>Reelaboração do Formulário de Cadastro (Divisão das perguntas em eixos: I – Bens materiais, II – Atividades econômicas, III – Relações comunitárias; IV – Bens culturais imateriais; V – Metodologia);</a:t>
            </a:r>
          </a:p>
          <a:p>
            <a:r>
              <a:rPr lang="pt-BR" dirty="0"/>
              <a:t>Finalização quanto aos processos de cadastramento;</a:t>
            </a:r>
          </a:p>
          <a:p>
            <a:r>
              <a:rPr lang="pt-BR" dirty="0"/>
              <a:t>Proposta de cronograma.</a:t>
            </a:r>
          </a:p>
        </p:txBody>
      </p:sp>
      <p:sp>
        <p:nvSpPr>
          <p:cNvPr id="17" name="Espaço Reservado para Texto 5">
            <a:extLst>
              <a:ext uri="{FF2B5EF4-FFF2-40B4-BE49-F238E27FC236}">
                <a16:creationId xmlns:a16="http://schemas.microsoft.com/office/drawing/2014/main" id="{742689D6-08FB-4F54-BEA4-78CB6F218D5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73980" y="1154505"/>
            <a:ext cx="3638348" cy="4303716"/>
          </a:xfrm>
        </p:spPr>
        <p:txBody>
          <a:bodyPr/>
          <a:lstStyle/>
          <a:p>
            <a:r>
              <a:rPr lang="pt-BR" sz="1500" dirty="0"/>
              <a:t>Desde de </a:t>
            </a:r>
            <a:r>
              <a:rPr lang="pt-BR" sz="1500" b="1" dirty="0"/>
              <a:t>13/02/2017</a:t>
            </a:r>
            <a:r>
              <a:rPr lang="pt-BR" sz="1500" dirty="0"/>
              <a:t> foram retomados os diálogos entre Fundação Renova, Comissão de Atingidos de Mariana e sua Assessoria Técnica (</a:t>
            </a:r>
            <a:r>
              <a:rPr lang="pt-BR" sz="1500" dirty="0" err="1"/>
              <a:t>Cáritas</a:t>
            </a:r>
            <a:r>
              <a:rPr lang="pt-BR" sz="1500" dirty="0"/>
              <a:t>). A partir de então, foi formado um </a:t>
            </a:r>
            <a:r>
              <a:rPr lang="pt-BR" sz="1500" b="1" dirty="0"/>
              <a:t>Grupo de Trabalho </a:t>
            </a:r>
            <a:r>
              <a:rPr lang="pt-BR" sz="1500" dirty="0"/>
              <a:t>voltado para discutir o processo de reparação no município, inclusive o cadastro. A partir de 17/03/2017 até 29/11/2017 foram realizadas </a:t>
            </a:r>
            <a:r>
              <a:rPr lang="pt-BR" sz="1500" b="1" dirty="0"/>
              <a:t>16 reuniões de trabalho</a:t>
            </a:r>
            <a:r>
              <a:rPr lang="pt-BR" sz="1500" dirty="0"/>
              <a:t>.</a:t>
            </a:r>
            <a:endParaRPr lang="en-US" sz="1500" dirty="0"/>
          </a:p>
          <a:p>
            <a:endParaRPr lang="pt-BR" sz="1500" dirty="0"/>
          </a:p>
        </p:txBody>
      </p:sp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B3EF6E5E-5A31-4D80-A706-0DDEAA39D89F}"/>
              </a:ext>
            </a:extLst>
          </p:cNvPr>
          <p:cNvSpPr txBox="1">
            <a:spLocks/>
          </p:cNvSpPr>
          <p:nvPr/>
        </p:nvSpPr>
        <p:spPr>
          <a:xfrm>
            <a:off x="383031" y="824133"/>
            <a:ext cx="9777269" cy="370733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defTabSz="457200">
              <a:spcBef>
                <a:spcPct val="20000"/>
              </a:spcBef>
              <a:defRPr/>
            </a:pPr>
            <a:r>
              <a:rPr lang="pt-BR" sz="1900" dirty="0">
                <a:solidFill>
                  <a:srgbClr val="000000"/>
                </a:solidFill>
                <a:latin typeface="Verdana"/>
                <a:cs typeface="Verdana"/>
              </a:rPr>
              <a:t>DESDOBRAMENTOS PARA O CADASTRO</a:t>
            </a:r>
          </a:p>
        </p:txBody>
      </p:sp>
      <p:sp>
        <p:nvSpPr>
          <p:cNvPr id="7" name="Espaço Reservado para Texto 3">
            <a:extLst>
              <a:ext uri="{FF2B5EF4-FFF2-40B4-BE49-F238E27FC236}">
                <a16:creationId xmlns:a16="http://schemas.microsoft.com/office/drawing/2014/main" id="{198B8B4B-40DC-486D-9423-660ACAC968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8313" y="3690730"/>
            <a:ext cx="7172532" cy="2723322"/>
          </a:xfrm>
        </p:spPr>
        <p:txBody>
          <a:bodyPr/>
          <a:lstStyle/>
          <a:p>
            <a:pPr marL="0" indent="0">
              <a:buNone/>
            </a:pPr>
            <a:r>
              <a:rPr lang="pt-BR" dirty="0"/>
              <a:t>Considerando as definições apresentadas até o momento, o cadastro será realizado considerando as seguintes etapas:</a:t>
            </a:r>
          </a:p>
          <a:p>
            <a:pPr marL="0" indent="0">
              <a:buNone/>
            </a:pPr>
            <a:r>
              <a:rPr lang="pt-BR" b="1" dirty="0"/>
              <a:t>1 – </a:t>
            </a:r>
            <a:r>
              <a:rPr lang="pt-BR" dirty="0"/>
              <a:t>Preparação dos atingidos e mobilização para cadastramento;</a:t>
            </a:r>
          </a:p>
          <a:p>
            <a:pPr marL="0" indent="0">
              <a:buNone/>
            </a:pPr>
            <a:r>
              <a:rPr lang="pt-BR" b="1" dirty="0"/>
              <a:t>2 – </a:t>
            </a:r>
            <a:r>
              <a:rPr lang="pt-BR" dirty="0"/>
              <a:t>Aplicação do Formulário;</a:t>
            </a:r>
          </a:p>
          <a:p>
            <a:pPr marL="0" indent="0">
              <a:buNone/>
            </a:pPr>
            <a:r>
              <a:rPr lang="pt-BR" b="1" dirty="0"/>
              <a:t>3 – </a:t>
            </a:r>
            <a:r>
              <a:rPr lang="pt-BR" dirty="0"/>
              <a:t>Realização das vistorias;</a:t>
            </a:r>
          </a:p>
          <a:p>
            <a:pPr marL="0" indent="0">
              <a:buNone/>
            </a:pPr>
            <a:r>
              <a:rPr lang="pt-BR" b="1" dirty="0"/>
              <a:t>4 – </a:t>
            </a:r>
            <a:r>
              <a:rPr lang="pt-BR" dirty="0"/>
              <a:t>Aplicação do instrumento complementar do Eixo 4.</a:t>
            </a: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97751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9" y="397683"/>
            <a:ext cx="10313288" cy="1007047"/>
          </a:xfrm>
        </p:spPr>
        <p:txBody>
          <a:bodyPr/>
          <a:lstStyle/>
          <a:p>
            <a:r>
              <a:rPr lang="en-US" dirty="0" err="1"/>
              <a:t>Cronograma</a:t>
            </a:r>
            <a:r>
              <a:rPr lang="en-US" dirty="0"/>
              <a:t> Mariana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A3AA26B4-8545-4EBB-BAC7-EFFDF25394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393414"/>
              </p:ext>
            </p:extLst>
          </p:nvPr>
        </p:nvGraphicFramePr>
        <p:xfrm>
          <a:off x="609600" y="1272209"/>
          <a:ext cx="10827029" cy="4054874"/>
        </p:xfrm>
        <a:graphic>
          <a:graphicData uri="http://schemas.openxmlformats.org/drawingml/2006/table">
            <a:tbl>
              <a:tblPr/>
              <a:tblGrid>
                <a:gridCol w="3305509">
                  <a:extLst>
                    <a:ext uri="{9D8B030D-6E8A-4147-A177-3AD203B41FA5}">
                      <a16:colId xmlns:a16="http://schemas.microsoft.com/office/drawing/2014/main" val="662719794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716875282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1627751413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889708942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4324776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820566947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378006538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140332917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23520723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6190173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600357763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744426467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4078076680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1381319779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018583153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260177750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19056371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545748937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1206465290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034915958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105807788"/>
                    </a:ext>
                  </a:extLst>
                </a:gridCol>
              </a:tblGrid>
              <a:tr h="54917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>
                          <a:solidFill>
                            <a:srgbClr val="FBFCFF"/>
                          </a:solidFill>
                          <a:effectLst/>
                          <a:latin typeface="Verdana" panose="020B0604030504040204" pitchFamily="34" charset="0"/>
                        </a:rPr>
                        <a:t>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Janeiro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Fevereiro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Março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Abril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Maio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440702"/>
                  </a:ext>
                </a:extLst>
              </a:tr>
              <a:tr h="20619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212665"/>
                  </a:ext>
                </a:extLst>
              </a:tr>
              <a:tr h="54917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Preparação dos atingidos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753624"/>
                  </a:ext>
                </a:extLst>
              </a:tr>
              <a:tr h="54917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Mobilização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7512528"/>
                  </a:ext>
                </a:extLst>
              </a:tr>
              <a:tr h="54917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Aplicação do Formulário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360770"/>
                  </a:ext>
                </a:extLst>
              </a:tr>
              <a:tr h="54917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Vistorias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498045"/>
                  </a:ext>
                </a:extLst>
              </a:tr>
              <a:tr h="1025134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Aplicação do Instrumento Complementar Eixo 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250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0627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Texto 1"/>
          <p:cNvSpPr>
            <a:spLocks noGrp="1"/>
          </p:cNvSpPr>
          <p:nvPr>
            <p:ph type="body" sz="quarter" idx="10"/>
          </p:nvPr>
        </p:nvSpPr>
        <p:spPr>
          <a:xfrm>
            <a:off x="394471" y="106139"/>
            <a:ext cx="7167117" cy="717994"/>
          </a:xfrm>
        </p:spPr>
        <p:txBody>
          <a:bodyPr/>
          <a:lstStyle/>
          <a:p>
            <a:r>
              <a:rPr lang="pt-BR" dirty="0"/>
              <a:t>Deliberação 105</a:t>
            </a:r>
          </a:p>
        </p:txBody>
      </p:sp>
      <p:sp>
        <p:nvSpPr>
          <p:cNvPr id="2" name="Espaço Reservado para Texto 1"/>
          <p:cNvSpPr>
            <a:spLocks noGrp="1"/>
          </p:cNvSpPr>
          <p:nvPr>
            <p:ph type="body" sz="quarter" idx="13"/>
          </p:nvPr>
        </p:nvSpPr>
        <p:spPr>
          <a:xfrm>
            <a:off x="8325853" y="107828"/>
            <a:ext cx="3782728" cy="642500"/>
          </a:xfrm>
        </p:spPr>
        <p:txBody>
          <a:bodyPr/>
          <a:lstStyle/>
          <a:p>
            <a:r>
              <a:rPr lang="pt-BR" dirty="0"/>
              <a:t>Cadastrados</a:t>
            </a:r>
          </a:p>
        </p:txBody>
      </p:sp>
      <p:sp>
        <p:nvSpPr>
          <p:cNvPr id="17" name="Espaço Reservado para Texto 5">
            <a:extLst>
              <a:ext uri="{FF2B5EF4-FFF2-40B4-BE49-F238E27FC236}">
                <a16:creationId xmlns:a16="http://schemas.microsoft.com/office/drawing/2014/main" id="{742689D6-08FB-4F54-BEA4-78CB6F218D5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64203" y="558160"/>
            <a:ext cx="3638348" cy="5166781"/>
          </a:xfrm>
        </p:spPr>
        <p:txBody>
          <a:bodyPr/>
          <a:lstStyle/>
          <a:p>
            <a:r>
              <a:rPr lang="pt-BR" sz="1400" dirty="0"/>
              <a:t>Foi implementado no site da Fundação Renova o “Portal do Usuário com as informações do cadastro e manifestações”</a:t>
            </a:r>
          </a:p>
          <a:p>
            <a:endParaRPr lang="pt-BR" sz="1400" dirty="0"/>
          </a:p>
          <a:p>
            <a:r>
              <a:rPr lang="pt-BR" sz="1400" dirty="0"/>
              <a:t>Para tanto, os cadastrados podem criar login e senha por meio da confirmação de seu CPF e outros dados, diretamente na interface do Portal. Também é possível criar a senha em contato com os canais de relacionamento.</a:t>
            </a:r>
          </a:p>
          <a:p>
            <a:endParaRPr lang="pt-BR" sz="1400" dirty="0"/>
          </a:p>
          <a:p>
            <a:r>
              <a:rPr lang="en-US" sz="1400" dirty="0" err="1"/>
              <a:t>Os</a:t>
            </a:r>
            <a:r>
              <a:rPr lang="en-US" sz="1400" dirty="0"/>
              <a:t> dados do PIM </a:t>
            </a:r>
            <a:r>
              <a:rPr lang="en-US" sz="1400" dirty="0" err="1"/>
              <a:t>estarão</a:t>
            </a:r>
            <a:r>
              <a:rPr lang="en-US" sz="1400" dirty="0"/>
              <a:t> </a:t>
            </a:r>
            <a:r>
              <a:rPr lang="en-US" sz="1400" dirty="0" err="1"/>
              <a:t>disponíveis</a:t>
            </a:r>
            <a:r>
              <a:rPr lang="en-US" sz="1400" dirty="0"/>
              <a:t> </a:t>
            </a:r>
            <a:r>
              <a:rPr lang="en-US" sz="1400" dirty="0" err="1"/>
              <a:t>até</a:t>
            </a:r>
            <a:r>
              <a:rPr lang="en-US" sz="1400" dirty="0"/>
              <a:t> o </a:t>
            </a:r>
            <a:r>
              <a:rPr lang="en-US" sz="1400" dirty="0" err="1"/>
              <a:t>dia</a:t>
            </a:r>
            <a:r>
              <a:rPr lang="en-US" sz="1400" dirty="0"/>
              <a:t> 07/12 e do </a:t>
            </a:r>
            <a:r>
              <a:rPr lang="en-US" sz="1400" dirty="0" err="1"/>
              <a:t>auxílio</a:t>
            </a:r>
            <a:r>
              <a:rPr lang="en-US" sz="1400" dirty="0"/>
              <a:t> </a:t>
            </a:r>
            <a:r>
              <a:rPr lang="en-US" sz="1400" dirty="0" err="1"/>
              <a:t>até</a:t>
            </a:r>
            <a:r>
              <a:rPr lang="en-US" sz="1400" dirty="0"/>
              <a:t> </a:t>
            </a:r>
            <a:r>
              <a:rPr lang="en-US" sz="1400" dirty="0" err="1"/>
              <a:t>dia</a:t>
            </a:r>
            <a:r>
              <a:rPr lang="en-US" sz="1400" dirty="0"/>
              <a:t> 08/01/2018.</a:t>
            </a:r>
          </a:p>
          <a:p>
            <a:endParaRPr lang="pt-BR" sz="1400" dirty="0"/>
          </a:p>
        </p:txBody>
      </p:sp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B3EF6E5E-5A31-4D80-A706-0DDEAA39D89F}"/>
              </a:ext>
            </a:extLst>
          </p:cNvPr>
          <p:cNvSpPr txBox="1">
            <a:spLocks/>
          </p:cNvSpPr>
          <p:nvPr/>
        </p:nvSpPr>
        <p:spPr>
          <a:xfrm>
            <a:off x="383031" y="824133"/>
            <a:ext cx="9777269" cy="370733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defTabSz="457200">
              <a:spcBef>
                <a:spcPct val="20000"/>
              </a:spcBef>
              <a:defRPr/>
            </a:pPr>
            <a:r>
              <a:rPr lang="pt-BR" sz="1900" dirty="0">
                <a:solidFill>
                  <a:srgbClr val="000000"/>
                </a:solidFill>
                <a:latin typeface="Verdana"/>
                <a:cs typeface="Verdana"/>
              </a:rPr>
              <a:t>DESDOBRAMENTOS PARA O CADASTRO</a:t>
            </a:r>
          </a:p>
        </p:txBody>
      </p:sp>
      <p:sp>
        <p:nvSpPr>
          <p:cNvPr id="7" name="Espaço Reservado para Texto 3">
            <a:extLst>
              <a:ext uri="{FF2B5EF4-FFF2-40B4-BE49-F238E27FC236}">
                <a16:creationId xmlns:a16="http://schemas.microsoft.com/office/drawing/2014/main" id="{198B8B4B-40DC-486D-9423-660ACAC968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8313" y="1912860"/>
            <a:ext cx="7172532" cy="2723322"/>
          </a:xfrm>
        </p:spPr>
        <p:txBody>
          <a:bodyPr/>
          <a:lstStyle/>
          <a:p>
            <a:pPr marL="0" indent="0">
              <a:buNone/>
            </a:pPr>
            <a:r>
              <a:rPr lang="pt-BR" dirty="0" err="1"/>
              <a:t>fdsfdfsdfsdfdsfdssdfsdf</a:t>
            </a:r>
            <a:endParaRPr lang="pt-BR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DDC90FD4-CEEB-41F2-A1BF-6514D8EF95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722" t="5894" r="26717" b="55557"/>
          <a:stretch/>
        </p:blipFill>
        <p:spPr>
          <a:xfrm>
            <a:off x="156070" y="1262143"/>
            <a:ext cx="3197615" cy="4906993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5205E47A-0DA0-4E5F-BA2E-A278CA067A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27" t="44039" r="27169" b="19246"/>
          <a:stretch/>
        </p:blipFill>
        <p:spPr>
          <a:xfrm>
            <a:off x="3805928" y="1194866"/>
            <a:ext cx="3664900" cy="523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331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876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622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PG001 – Programa de Levantamento de Cadastro</a:t>
            </a:r>
          </a:p>
          <a:p>
            <a:endParaRPr lang="pt-BR" dirty="0"/>
          </a:p>
          <a:p>
            <a:endParaRPr lang="pt-BR" sz="2800" dirty="0"/>
          </a:p>
          <a:p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1023522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8" y="331423"/>
            <a:ext cx="11625253" cy="788179"/>
          </a:xfrm>
        </p:spPr>
        <p:txBody>
          <a:bodyPr/>
          <a:lstStyle/>
          <a:p>
            <a:r>
              <a:rPr lang="en-US" dirty="0"/>
              <a:t>Status do </a:t>
            </a:r>
            <a:r>
              <a:rPr lang="en-US" dirty="0" err="1"/>
              <a:t>programa</a:t>
            </a:r>
            <a:endParaRPr lang="en-US" dirty="0"/>
          </a:p>
        </p:txBody>
      </p:sp>
      <p:sp>
        <p:nvSpPr>
          <p:cNvPr id="10" name="Espaço Reservado para Texto 3">
            <a:extLst>
              <a:ext uri="{FF2B5EF4-FFF2-40B4-BE49-F238E27FC236}">
                <a16:creationId xmlns:a16="http://schemas.microsoft.com/office/drawing/2014/main" id="{C8F06B23-A7E7-46E4-B0FA-4224E8AF79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94468" y="1164197"/>
            <a:ext cx="11331055" cy="4587248"/>
          </a:xfrm>
        </p:spPr>
        <p:txBody>
          <a:bodyPr/>
          <a:lstStyle/>
          <a:p>
            <a:r>
              <a:rPr lang="pt-BR" sz="1800" dirty="0"/>
              <a:t>Finalizadas as campanhas 1 e 2 de cadastramento.</a:t>
            </a:r>
          </a:p>
          <a:p>
            <a:endParaRPr lang="pt-BR" sz="1800" dirty="0"/>
          </a:p>
          <a:p>
            <a:r>
              <a:rPr lang="pt-BR" sz="1800" dirty="0"/>
              <a:t>Atualmente estamos executando a Campanha Final de cadastramento, que tratará os manifestantes de 01/04/2017 até 31/12/2017.</a:t>
            </a:r>
          </a:p>
          <a:p>
            <a:endParaRPr lang="pt-BR" sz="1800" dirty="0"/>
          </a:p>
          <a:p>
            <a:r>
              <a:rPr lang="pt-BR" sz="1800" dirty="0"/>
              <a:t>Estão em curso as ações de comunicação em todo território voltadas para informar sobre o encerramento das manifestações sobre novos cadastros.</a:t>
            </a:r>
          </a:p>
          <a:p>
            <a:endParaRPr lang="pt-BR" sz="1800" dirty="0"/>
          </a:p>
          <a:p>
            <a:r>
              <a:rPr lang="pt-BR" sz="1800" dirty="0"/>
              <a:t>Finalização dos procedimentos para cadastramento em Mariana (Fechamento do formulário e metodologia de aplicação do cadastro).</a:t>
            </a:r>
          </a:p>
          <a:p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1145647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230127" y="231021"/>
            <a:ext cx="10490881" cy="1211550"/>
          </a:xfrm>
          <a:prstGeom prst="rect">
            <a:avLst/>
          </a:prstGeom>
        </p:spPr>
        <p:txBody>
          <a:bodyPr vert="horz" lIns="121899" tIns="60949" rIns="121899" bIns="60949"/>
          <a:lstStyle/>
          <a:p>
            <a:pPr defTabSz="457200">
              <a:lnSpc>
                <a:spcPct val="120000"/>
              </a:lnSpc>
              <a:spcBef>
                <a:spcPct val="20000"/>
              </a:spcBef>
            </a:pPr>
            <a:r>
              <a:rPr lang="pt-BR" sz="3200" b="1" dirty="0">
                <a:solidFill>
                  <a:schemeClr val="accent3"/>
                </a:solidFill>
                <a:latin typeface="Verdana"/>
                <a:cs typeface="Verdana"/>
              </a:rPr>
              <a:t>Histórico lotes de entrega ao CIF/CTOS *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457200" y="6363789"/>
            <a:ext cx="9168519" cy="31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126">
              <a:spcAft>
                <a:spcPts val="600"/>
              </a:spcAft>
              <a:defRPr/>
            </a:pPr>
            <a:r>
              <a:rPr lang="pt-BR" sz="1400" b="1" dirty="0">
                <a:solidFill>
                  <a:srgbClr val="595959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Os números apresentações em cada lote podem variar de acordo com a análise e aprovação da CTOS.</a:t>
            </a:r>
            <a:endParaRPr lang="pt-BR" sz="1400" dirty="0">
              <a:solidFill>
                <a:srgbClr val="595959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427C276-1700-43FE-9B7A-578B6B9D0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313048"/>
            <a:ext cx="10858313" cy="494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8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BR" dirty="0"/>
              <a:t>CAMPANHA FINAL</a:t>
            </a:r>
          </a:p>
        </p:txBody>
      </p:sp>
      <p:sp>
        <p:nvSpPr>
          <p:cNvPr id="24" name="Espaço Reservado para Texto 2"/>
          <p:cNvSpPr txBox="1">
            <a:spLocks/>
          </p:cNvSpPr>
          <p:nvPr/>
        </p:nvSpPr>
        <p:spPr>
          <a:xfrm>
            <a:off x="383031" y="1009661"/>
            <a:ext cx="9777269" cy="655290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defTabSz="457200">
              <a:spcBef>
                <a:spcPct val="20000"/>
              </a:spcBef>
              <a:defRPr/>
            </a:pPr>
            <a:r>
              <a:rPr lang="pt-BR" sz="1900" dirty="0">
                <a:solidFill>
                  <a:srgbClr val="000000"/>
                </a:solidFill>
                <a:latin typeface="Verdana"/>
                <a:cs typeface="Verdana"/>
              </a:rPr>
              <a:t>APRESENTAÇÃO DA ESTIMATIVA PARA TRATAMENTO (DE 01/04/2017 ATÉ 31/12/2017)</a:t>
            </a: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4ACFF54C-7B42-4481-9051-6BEEEEA78AA4}"/>
              </a:ext>
            </a:extLst>
          </p:cNvPr>
          <p:cNvGrpSpPr/>
          <p:nvPr/>
        </p:nvGrpSpPr>
        <p:grpSpPr>
          <a:xfrm>
            <a:off x="10985" y="1818025"/>
            <a:ext cx="3043579" cy="2846079"/>
            <a:chOff x="32376" y="1737627"/>
            <a:chExt cx="3043579" cy="2846079"/>
          </a:xfrm>
        </p:grpSpPr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1F521E6B-F576-47B9-BC8F-AC70A1803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4448" y="1737627"/>
              <a:ext cx="774259" cy="780356"/>
            </a:xfrm>
            <a:prstGeom prst="rect">
              <a:avLst/>
            </a:prstGeom>
          </p:spPr>
        </p:pic>
        <p:sp>
          <p:nvSpPr>
            <p:cNvPr id="7" name="Espaço Reservado para Texto 2">
              <a:extLst>
                <a:ext uri="{FF2B5EF4-FFF2-40B4-BE49-F238E27FC236}">
                  <a16:creationId xmlns:a16="http://schemas.microsoft.com/office/drawing/2014/main" id="{9388EA37-99A1-428F-BA66-5B4DE043087D}"/>
                </a:ext>
              </a:extLst>
            </p:cNvPr>
            <p:cNvSpPr txBox="1">
              <a:spLocks/>
            </p:cNvSpPr>
            <p:nvPr/>
          </p:nvSpPr>
          <p:spPr>
            <a:xfrm>
              <a:off x="32376" y="2631377"/>
              <a:ext cx="3043579" cy="1952329"/>
            </a:xfrm>
            <a:prstGeom prst="rect">
              <a:avLst/>
            </a:prstGeom>
          </p:spPr>
          <p:txBody>
            <a:bodyPr/>
            <a:lstStyle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b="1" baseline="0">
                  <a:solidFill>
                    <a:srgbClr val="EB7D22"/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 defTabSz="457200">
                <a:spcBef>
                  <a:spcPct val="20000"/>
                </a:spcBef>
                <a:defRPr/>
              </a:pPr>
              <a:r>
                <a:rPr lang="pt-BR" sz="1600" dirty="0">
                  <a:solidFill>
                    <a:schemeClr val="tx1"/>
                  </a:solidFill>
                  <a:latin typeface="Verdana"/>
                  <a:cs typeface="Verdana"/>
                </a:rPr>
                <a:t>6.687</a:t>
              </a:r>
              <a:r>
                <a:rPr lang="pt-BR" sz="1600" dirty="0">
                  <a:solidFill>
                    <a:srgbClr val="FF0000"/>
                  </a:solidFill>
                  <a:latin typeface="Verdana"/>
                  <a:cs typeface="Verdana"/>
                </a:rPr>
                <a:t> </a:t>
              </a:r>
              <a:r>
                <a:rPr lang="pt-BR" sz="1600" dirty="0">
                  <a:solidFill>
                    <a:srgbClr val="000000"/>
                  </a:solidFill>
                  <a:latin typeface="Verdana"/>
                  <a:cs typeface="Verdana"/>
                </a:rPr>
                <a:t>Manifestantes</a:t>
              </a:r>
            </a:p>
            <a:p>
              <a:pPr algn="ctr" defTabSz="457200">
                <a:spcBef>
                  <a:spcPct val="20000"/>
                </a:spcBef>
                <a:defRPr/>
              </a:pPr>
              <a:r>
                <a:rPr lang="pt-BR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cs typeface="Verdana"/>
                </a:rPr>
                <a:t>+ </a:t>
              </a:r>
              <a:r>
                <a:rPr lang="pt-BR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3.077 Não Localizados / Ausentes Campanhas 1 e 2</a:t>
              </a:r>
              <a:endParaRPr lang="pt-BR"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cs typeface="Verdana"/>
              </a:endParaRPr>
            </a:p>
          </p:txBody>
        </p:sp>
      </p:grpSp>
      <p:cxnSp>
        <p:nvCxnSpPr>
          <p:cNvPr id="8" name="Conector: Angulado 7">
            <a:extLst>
              <a:ext uri="{FF2B5EF4-FFF2-40B4-BE49-F238E27FC236}">
                <a16:creationId xmlns:a16="http://schemas.microsoft.com/office/drawing/2014/main" id="{264D85E4-9A0C-45F9-A2D4-D45C38452D18}"/>
              </a:ext>
            </a:extLst>
          </p:cNvPr>
          <p:cNvCxnSpPr>
            <a:cxnSpLocks/>
            <a:stCxn id="4" idx="3"/>
            <a:endCxn id="14" idx="2"/>
          </p:cNvCxnSpPr>
          <p:nvPr/>
        </p:nvCxnSpPr>
        <p:spPr>
          <a:xfrm>
            <a:off x="2137316" y="2208203"/>
            <a:ext cx="1331060" cy="1078435"/>
          </a:xfrm>
          <a:prstGeom prst="bentConnector3">
            <a:avLst>
              <a:gd name="adj1" fmla="val 68078"/>
            </a:avLst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Retângulo: Único Canto Recortado 13">
            <a:extLst>
              <a:ext uri="{FF2B5EF4-FFF2-40B4-BE49-F238E27FC236}">
                <a16:creationId xmlns:a16="http://schemas.microsoft.com/office/drawing/2014/main" id="{1E1A0DCF-A8CD-4314-996A-12D16A0A8BE1}"/>
              </a:ext>
            </a:extLst>
          </p:cNvPr>
          <p:cNvSpPr/>
          <p:nvPr/>
        </p:nvSpPr>
        <p:spPr>
          <a:xfrm>
            <a:off x="3468376" y="2310473"/>
            <a:ext cx="3043579" cy="1952329"/>
          </a:xfrm>
          <a:prstGeom prst="snip1Rect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Perdas No Checklist:</a:t>
            </a:r>
          </a:p>
          <a:p>
            <a:pPr algn="ctr"/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-546 Não Localizados</a:t>
            </a:r>
          </a:p>
          <a:p>
            <a:pPr algn="ctr"/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-455 Inelegíveis</a:t>
            </a:r>
          </a:p>
          <a:p>
            <a:pPr algn="ctr"/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-158 Já Cadastrados</a:t>
            </a:r>
          </a:p>
          <a:p>
            <a:pPr algn="ctr"/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-37 Recusas</a:t>
            </a:r>
          </a:p>
          <a:p>
            <a:pPr algn="ctr"/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-17 Duplicidades</a:t>
            </a:r>
          </a:p>
          <a:p>
            <a:pPr algn="ctr"/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-7 Recluso/Falecimento</a:t>
            </a:r>
          </a:p>
          <a:p>
            <a:pPr algn="ctr"/>
            <a:endParaRPr lang="pt-BR" sz="16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tângulo: Único Canto Recortado 19">
            <a:extLst>
              <a:ext uri="{FF2B5EF4-FFF2-40B4-BE49-F238E27FC236}">
                <a16:creationId xmlns:a16="http://schemas.microsoft.com/office/drawing/2014/main" id="{5B95145D-D24E-4D39-B64A-ACBAF2EB3738}"/>
              </a:ext>
            </a:extLst>
          </p:cNvPr>
          <p:cNvSpPr/>
          <p:nvPr/>
        </p:nvSpPr>
        <p:spPr>
          <a:xfrm>
            <a:off x="7035093" y="2598381"/>
            <a:ext cx="2872281" cy="2168065"/>
          </a:xfrm>
          <a:prstGeom prst="snip1Rect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Perdas Na 	Aplicação da Pesquisa:</a:t>
            </a:r>
          </a:p>
          <a:p>
            <a:pPr algn="ctr"/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-69 Ausentes</a:t>
            </a:r>
          </a:p>
          <a:p>
            <a:pPr algn="ctr"/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-32 Não Localizados</a:t>
            </a:r>
          </a:p>
          <a:p>
            <a:pPr algn="ctr"/>
            <a:r>
              <a:rPr lang="pt-BR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-9 Recusas</a:t>
            </a:r>
          </a:p>
        </p:txBody>
      </p:sp>
      <p:cxnSp>
        <p:nvCxnSpPr>
          <p:cNvPr id="21" name="Conector: Angulado 20">
            <a:extLst>
              <a:ext uri="{FF2B5EF4-FFF2-40B4-BE49-F238E27FC236}">
                <a16:creationId xmlns:a16="http://schemas.microsoft.com/office/drawing/2014/main" id="{510EB273-687C-4DA8-AAD0-2F83C7C7C694}"/>
              </a:ext>
            </a:extLst>
          </p:cNvPr>
          <p:cNvCxnSpPr>
            <a:cxnSpLocks/>
            <a:stCxn id="14" idx="0"/>
            <a:endCxn id="20" idx="2"/>
          </p:cNvCxnSpPr>
          <p:nvPr/>
        </p:nvCxnSpPr>
        <p:spPr>
          <a:xfrm>
            <a:off x="6511955" y="3286638"/>
            <a:ext cx="523138" cy="39577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4" name="Conector: Angulado 33">
            <a:extLst>
              <a:ext uri="{FF2B5EF4-FFF2-40B4-BE49-F238E27FC236}">
                <a16:creationId xmlns:a16="http://schemas.microsoft.com/office/drawing/2014/main" id="{D577EB91-DEF4-4702-A1BE-3D6FFE127E98}"/>
              </a:ext>
            </a:extLst>
          </p:cNvPr>
          <p:cNvCxnSpPr>
            <a:cxnSpLocks/>
            <a:stCxn id="20" idx="0"/>
            <a:endCxn id="30" idx="1"/>
          </p:cNvCxnSpPr>
          <p:nvPr/>
        </p:nvCxnSpPr>
        <p:spPr>
          <a:xfrm>
            <a:off x="9907374" y="3682414"/>
            <a:ext cx="437914" cy="107458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7BBD0AD7-9AEB-4261-96F3-911F0C4F80D6}"/>
              </a:ext>
            </a:extLst>
          </p:cNvPr>
          <p:cNvGrpSpPr/>
          <p:nvPr/>
        </p:nvGrpSpPr>
        <p:grpSpPr>
          <a:xfrm>
            <a:off x="8694822" y="4311180"/>
            <a:ext cx="3785936" cy="2447238"/>
            <a:chOff x="8898829" y="4566097"/>
            <a:chExt cx="3785936" cy="2447238"/>
          </a:xfrm>
        </p:grpSpPr>
        <p:pic>
          <p:nvPicPr>
            <p:cNvPr id="30" name="Imagem 29">
              <a:extLst>
                <a:ext uri="{FF2B5EF4-FFF2-40B4-BE49-F238E27FC236}">
                  <a16:creationId xmlns:a16="http://schemas.microsoft.com/office/drawing/2014/main" id="{CF086630-445C-4CA4-9AF6-9B4C84A92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bg1">
                  <a:lumMod val="50000"/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549295" y="4566097"/>
              <a:ext cx="827623" cy="891638"/>
            </a:xfrm>
            <a:prstGeom prst="rect">
              <a:avLst/>
            </a:prstGeom>
          </p:spPr>
        </p:pic>
        <p:sp>
          <p:nvSpPr>
            <p:cNvPr id="38" name="Espaço Reservado para Texto 2">
              <a:extLst>
                <a:ext uri="{FF2B5EF4-FFF2-40B4-BE49-F238E27FC236}">
                  <a16:creationId xmlns:a16="http://schemas.microsoft.com/office/drawing/2014/main" id="{F4575BD4-9F01-45B7-87F3-6D83FBE24C83}"/>
                </a:ext>
              </a:extLst>
            </p:cNvPr>
            <p:cNvSpPr txBox="1">
              <a:spLocks/>
            </p:cNvSpPr>
            <p:nvPr/>
          </p:nvSpPr>
          <p:spPr>
            <a:xfrm>
              <a:off x="8898829" y="5601869"/>
              <a:ext cx="3785936" cy="1411466"/>
            </a:xfrm>
            <a:prstGeom prst="rect">
              <a:avLst/>
            </a:prstGeom>
          </p:spPr>
          <p:txBody>
            <a:bodyPr/>
            <a:lstStyle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b="1" baseline="0">
                  <a:solidFill>
                    <a:srgbClr val="EB7D22"/>
                  </a:solidFill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algn="ctr" defTabSz="457200">
                <a:spcBef>
                  <a:spcPct val="20000"/>
                </a:spcBef>
                <a:defRPr/>
              </a:pPr>
              <a:r>
                <a:rPr lang="pt-BR" sz="1600" dirty="0">
                  <a:solidFill>
                    <a:srgbClr val="000000"/>
                  </a:solidFill>
                  <a:latin typeface="Verdana"/>
                  <a:cs typeface="Verdana"/>
                </a:rPr>
                <a:t>8.434 Cadastros Previstos</a:t>
              </a:r>
              <a:endParaRPr lang="pt-BR" sz="1600" dirty="0">
                <a:solidFill>
                  <a:srgbClr val="FF0000"/>
                </a:solidFill>
                <a:latin typeface="Verdana"/>
                <a:cs typeface="Verdana"/>
              </a:endParaRPr>
            </a:p>
            <a:p>
              <a:pPr algn="ctr" defTabSz="457200">
                <a:spcBef>
                  <a:spcPct val="20000"/>
                </a:spcBef>
                <a:defRPr/>
              </a:pPr>
              <a:r>
                <a:rPr lang="pt-BR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cs typeface="Verdana"/>
                </a:rPr>
                <a:t>(1.780 Pesquisa Aplicada, 1.365 Enviados ao CIF)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4243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9" y="397683"/>
            <a:ext cx="10313288" cy="715500"/>
          </a:xfrm>
        </p:spPr>
        <p:txBody>
          <a:bodyPr/>
          <a:lstStyle/>
          <a:p>
            <a:r>
              <a:rPr lang="en-US" dirty="0"/>
              <a:t>Plano de Comunicação e </a:t>
            </a:r>
            <a:r>
              <a:rPr lang="en-US" dirty="0" err="1"/>
              <a:t>Divulgação</a:t>
            </a:r>
            <a:endParaRPr lang="en-US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E5B38579-52CE-40EE-8AF5-07B6F7CF0A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66753">
            <a:off x="10551114" y="4148106"/>
            <a:ext cx="1755749" cy="2460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F89BA21-66E8-4929-BF3F-BCFBB8F44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7702">
            <a:off x="10457424" y="2433225"/>
            <a:ext cx="1790441" cy="2489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BA3CC4C-F23C-459E-ACFF-4F9E094E02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5217" y="1639022"/>
            <a:ext cx="8801317" cy="408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30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Plano de Resultados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6B9C1145-A463-4028-AC8C-1B71A3B8F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236626"/>
              </p:ext>
            </p:extLst>
          </p:nvPr>
        </p:nvGraphicFramePr>
        <p:xfrm>
          <a:off x="1842053" y="1929717"/>
          <a:ext cx="7686261" cy="3049866"/>
        </p:xfrm>
        <a:graphic>
          <a:graphicData uri="http://schemas.openxmlformats.org/drawingml/2006/table">
            <a:tbl>
              <a:tblPr/>
              <a:tblGrid>
                <a:gridCol w="4200939">
                  <a:extLst>
                    <a:ext uri="{9D8B030D-6E8A-4147-A177-3AD203B41FA5}">
                      <a16:colId xmlns:a16="http://schemas.microsoft.com/office/drawing/2014/main" val="2030649545"/>
                    </a:ext>
                  </a:extLst>
                </a:gridCol>
                <a:gridCol w="1106537">
                  <a:extLst>
                    <a:ext uri="{9D8B030D-6E8A-4147-A177-3AD203B41FA5}">
                      <a16:colId xmlns:a16="http://schemas.microsoft.com/office/drawing/2014/main" val="3401188230"/>
                    </a:ext>
                  </a:extLst>
                </a:gridCol>
                <a:gridCol w="798454">
                  <a:extLst>
                    <a:ext uri="{9D8B030D-6E8A-4147-A177-3AD203B41FA5}">
                      <a16:colId xmlns:a16="http://schemas.microsoft.com/office/drawing/2014/main" val="1069107789"/>
                    </a:ext>
                  </a:extLst>
                </a:gridCol>
                <a:gridCol w="1580331">
                  <a:extLst>
                    <a:ext uri="{9D8B030D-6E8A-4147-A177-3AD203B41FA5}">
                      <a16:colId xmlns:a16="http://schemas.microsoft.com/office/drawing/2014/main" val="635932459"/>
                    </a:ext>
                  </a:extLst>
                </a:gridCol>
              </a:tblGrid>
              <a:tr h="68805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2F3192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INDICADOR</a:t>
                      </a:r>
                    </a:p>
                  </a:txBody>
                  <a:tcPr marL="36195" marR="36195" marT="36195" marB="36195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2F3192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UNIDADE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2F3192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META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rgbClr val="2F3192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02043"/>
                  </a:ext>
                </a:extLst>
              </a:tr>
              <a:tr h="787270">
                <a:tc>
                  <a:txBody>
                    <a:bodyPr/>
                    <a:lstStyle/>
                    <a:p>
                      <a:pPr marL="327025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I01 - Taxa de atendimento aos manifestantes</a:t>
                      </a:r>
                      <a:endParaRPr lang="pt-BR" sz="140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62%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018257"/>
                  </a:ext>
                </a:extLst>
              </a:tr>
              <a:tr h="787270">
                <a:tc>
                  <a:txBody>
                    <a:bodyPr/>
                    <a:lstStyle/>
                    <a:p>
                      <a:pPr marL="327025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I02 - Taxa de atendimento ao cadastro emergencial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185233"/>
                  </a:ext>
                </a:extLst>
              </a:tr>
              <a:tr h="787270">
                <a:tc>
                  <a:txBody>
                    <a:bodyPr/>
                    <a:lstStyle/>
                    <a:p>
                      <a:pPr marL="327025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I03 - Taxa da devolutiva da avaliação de impacto</a:t>
                      </a:r>
                      <a:endParaRPr lang="pt-BR" sz="140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pt-BR" sz="140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098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967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8" y="397683"/>
            <a:ext cx="11346957" cy="1534584"/>
          </a:xfrm>
        </p:spPr>
        <p:txBody>
          <a:bodyPr/>
          <a:lstStyle/>
          <a:p>
            <a:r>
              <a:rPr lang="pt-BR" dirty="0"/>
              <a:t>I1 – Taxa de atendimento aos manifestantes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/>
              </p:nvPr>
            </p:nvGraphicFramePr>
            <p:xfrm>
              <a:off x="503583" y="1035324"/>
              <a:ext cx="11237842" cy="522439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02745">
                    <a:tc gridSpan="6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𝐼</m:t>
                                </m:r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1=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𝑚𝑎𝑛𝑖𝑓𝑒𝑠𝑡𝑎𝑛𝑡𝑒𝑠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𝑎𝑡𝑒𝑛𝑑𝑖𝑑𝑜𝑠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𝑚𝑎𝑛𝑖𝑓𝑒𝑠𝑡𝑎𝑛𝑡𝑒𝑠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𝑟𝑒𝑔𝑖𝑠𝑡𝑟𝑎𝑑𝑜𝑠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𝑐𝑜𝑚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𝑠𝑜𝑙𝑖𝑐𝑖𝑡𝑎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çã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𝑐𝑎𝑑𝑎𝑠𝑡𝑟𝑜𝑠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∗ 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14.302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23.095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=62%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Verdana"/>
                            <a:cs typeface="Verdana"/>
                          </a:endParaRPr>
                        </a:p>
                        <a:p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  <a:p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*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descartando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-se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ausentes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não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localizados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agrupamento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familiar (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duplicidade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),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recusas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falecimento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reclusos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. [25.552 – 2.457 = 23.095]</a:t>
                          </a:r>
                        </a:p>
                        <a:p>
                          <a:endParaRPr lang="en-US" sz="18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atendidos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registrados com solicitação de cadastro que foram avaliados e que receberam o devido retorno. Nesse total estão os manifestantes elegíveis ao cadastro e também os inelegíveis.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registrados com solicitação de cadastros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Total de registros de manifestantes realizados através dos canais de relacionamento disponibilizados pela Fundação Renova (0800, Postos Físicos e Fale Conosco) em que o manifestante solicitou ser incluído no cadastro de impactados.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720256074"/>
                  </p:ext>
                </p:extLst>
              </p:nvPr>
            </p:nvGraphicFramePr>
            <p:xfrm>
              <a:off x="503583" y="1035324"/>
              <a:ext cx="11237842" cy="522439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543304">
                    <a:tc gridSpan="6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85039" r="-163" b="-15708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975360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atendidos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registrados com solicitação de cadastro que foram avaliados e que receberam o devido retorno. Nesse total estão os manifestantes elegíveis ao cadastro e também os inelegíveis.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975360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registrados com solicitação de cadastros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Total de registros de manifestantes realizados através dos canais de relacionamento disponibilizados pela Fundação Renova (0800, Postos Físicos e Fale Conosco) em que o manifestante solicitou ser incluído no cadastro de impactados.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3250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8" y="397683"/>
            <a:ext cx="11346957" cy="1534584"/>
          </a:xfrm>
        </p:spPr>
        <p:txBody>
          <a:bodyPr/>
          <a:lstStyle/>
          <a:p>
            <a:r>
              <a:rPr lang="pt-BR" dirty="0"/>
              <a:t>I2 – Taxa de Atendimento ao Cadastro Emergencial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/>
              </p:nvPr>
            </p:nvGraphicFramePr>
            <p:xfrm>
              <a:off x="516835" y="1817205"/>
              <a:ext cx="11237842" cy="446826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36022">
                    <a:tc gridSpan="6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𝐼</m:t>
                                </m:r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2=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𝑐𝑎𝑑𝑎𝑠𝑡𝑟𝑜𝑠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𝑒𝑚𝑒𝑟𝑔𝑒𝑛𝑐𝑖𝑎𝑖𝑠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𝑎𝑡𝑒𝑛𝑑𝑖𝑑𝑜𝑠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𝑐𝑎𝑑𝑎𝑠𝑡𝑟𝑜𝑠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𝑒𝑚𝑒𝑟𝑔𝑒𝑛𝑐𝑖𝑎𝑖𝑠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∗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7.486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7.486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=100%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Verdana"/>
                            <a:cs typeface="Verdana"/>
                          </a:endParaRPr>
                        </a:p>
                        <a:p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*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Exceto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Municipio de Mariana, 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descartando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-se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ausentes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não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localizados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agrupamento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familiar (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duplicidade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),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recusas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falecimento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reclusos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- [8.057 - 571 = </a:t>
                          </a:r>
                          <a14:m>
                            <m:oMath xmlns:m="http://schemas.openxmlformats.org/officeDocument/2006/math">
                              <m:r>
                                <a:rPr lang="pt-BR" sz="1400" b="0" i="1" smtClean="0">
                                  <a:latin typeface="Cambria Math" panose="02040503050406030204" pitchFamily="18" charset="0"/>
                                  <a:cs typeface="Verdana"/>
                                </a:rPr>
                                <m:t>7.486</m:t>
                              </m:r>
                            </m:oMath>
                          </a14:m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].</a:t>
                          </a:r>
                        </a:p>
                        <a:p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  <a:p>
                          <a:endParaRPr lang="en-US" sz="18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emergenciais atendidos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realizados durante a fase emergencial e que foram atendidos mediante realização do cadastro integrado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emergenciais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realizados durante a fase emergencial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779792916"/>
                  </p:ext>
                </p:extLst>
              </p:nvPr>
            </p:nvGraphicFramePr>
            <p:xfrm>
              <a:off x="516835" y="1817205"/>
              <a:ext cx="11237842" cy="446826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756664">
                    <a:tc gridSpan="6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75087" r="-163" b="-8027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48640">
                    <a:tc gridSpan="3">
                      <a:txBody>
                        <a:bodyPr/>
                        <a:lstStyle/>
                        <a:p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emergenciais atendidos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realizados durante a fase emergencial e que foram atendidos mediante realização do cadastro integrado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emergenciais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realizados durante a fase emergencial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28713602"/>
      </p:ext>
    </p:extLst>
  </p:cSld>
  <p:clrMapOvr>
    <a:masterClrMapping/>
  </p:clrMapOvr>
</p:sld>
</file>

<file path=ppt/theme/theme1.xml><?xml version="1.0" encoding="utf-8"?>
<a:theme xmlns:a="http://schemas.openxmlformats.org/drawingml/2006/main" name="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Azu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Verde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Laranja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ADD1051809F65409F930701B87D584D" ma:contentTypeVersion="2" ma:contentTypeDescription="Crie um novo documento." ma:contentTypeScope="" ma:versionID="9534ec6fee26f07ff604e31be250a8cf">
  <xsd:schema xmlns:xsd="http://www.w3.org/2001/XMLSchema" xmlns:xs="http://www.w3.org/2001/XMLSchema" xmlns:p="http://schemas.microsoft.com/office/2006/metadata/properties" xmlns:ns2="e7b67c5c-f321-4ffc-8a38-2e3c11fc7a25" targetNamespace="http://schemas.microsoft.com/office/2006/metadata/properties" ma:root="true" ma:fieldsID="75ea12398482c3f0b112c9deafb09276" ns2:_="">
    <xsd:import namespace="e7b67c5c-f321-4ffc-8a38-2e3c11fc7a2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b67c5c-f321-4ffc-8a38-2e3c11fc7a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8719EF-7F96-4B82-97AC-FC4237086E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11EC69-C86F-4613-B8AA-C38A61B2A2CB}">
  <ds:schemaRefs>
    <ds:schemaRef ds:uri="http://purl.org/dc/elements/1.1/"/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e7b67c5c-f321-4ffc-8a38-2e3c11fc7a25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659E2D4-56B9-43EC-BE3B-3424149725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7b67c5c-f321-4ffc-8a38-2e3c11fc7a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5739</TotalTime>
  <Words>964</Words>
  <Application>Microsoft Office PowerPoint</Application>
  <PresentationFormat>Personalizar</PresentationFormat>
  <Paragraphs>279</Paragraphs>
  <Slides>15</Slides>
  <Notes>6</Notes>
  <HiddenSlides>4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15</vt:i4>
      </vt:variant>
    </vt:vector>
  </HeadingPairs>
  <TitlesOfParts>
    <vt:vector size="26" baseType="lpstr">
      <vt:lpstr>Arial</vt:lpstr>
      <vt:lpstr>Arial </vt:lpstr>
      <vt:lpstr>Calibri</vt:lpstr>
      <vt:lpstr>Cambria Math</vt:lpstr>
      <vt:lpstr>Times New Roman</vt:lpstr>
      <vt:lpstr>Verdana</vt:lpstr>
      <vt:lpstr>Wingdings</vt:lpstr>
      <vt:lpstr>Institucional</vt:lpstr>
      <vt:lpstr>Tema Azul</vt:lpstr>
      <vt:lpstr>Tema Verde</vt:lpstr>
      <vt:lpstr>Tema Laranja</vt:lpstr>
      <vt:lpstr>Apresentação do PowerPoint</vt:lpstr>
      <vt:lpstr>Apresentação do PowerPoint</vt:lpstr>
      <vt:lpstr>Apresentação do PowerPoint</vt:lpstr>
      <vt:lpstr>Apresentação do PowerPoint</vt:lpstr>
      <vt:lpstr>CAMPANHA FINAL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Manager>rivaldo.vilela@fundacaorenova.org</Manager>
  <Company>Fundação Renova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FM-GPR-003 Apresentação Definição Programas - Etapa 3</dc:title>
  <dc:subject>PG-GPR-001 Definição de Programa</dc:subject>
  <dc:creator>Carlos Anselmo Costa Cenachi</dc:creator>
  <dc:description>Aprovador: Carlos Anselmo Costa Cenachi</dc:description>
  <cp:lastModifiedBy>Lucas De Matos Sardinha Pinto</cp:lastModifiedBy>
  <cp:revision>470</cp:revision>
  <dcterms:created xsi:type="dcterms:W3CDTF">2017-05-16T13:18:20Z</dcterms:created>
  <dcterms:modified xsi:type="dcterms:W3CDTF">2018-06-21T16:58:50Z</dcterms:modified>
  <cp:category>Formulário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0x0101002ADD1051809F65409F930701B87D584D</vt:lpwstr>
  </property>
</Properties>
</file>