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3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4"/>
    <p:sldMasterId id="2147483648" r:id="rId5"/>
    <p:sldMasterId id="2147483666" r:id="rId6"/>
    <p:sldMasterId id="2147483694" r:id="rId7"/>
  </p:sldMasterIdLst>
  <p:notesMasterIdLst>
    <p:notesMasterId r:id="rId24"/>
  </p:notesMasterIdLst>
  <p:sldIdLst>
    <p:sldId id="377" r:id="rId8"/>
    <p:sldId id="378" r:id="rId9"/>
    <p:sldId id="493" r:id="rId10"/>
    <p:sldId id="496" r:id="rId11"/>
    <p:sldId id="504" r:id="rId12"/>
    <p:sldId id="505" r:id="rId13"/>
    <p:sldId id="502" r:id="rId14"/>
    <p:sldId id="503" r:id="rId15"/>
    <p:sldId id="466" r:id="rId16"/>
    <p:sldId id="490" r:id="rId17"/>
    <p:sldId id="412" r:id="rId18"/>
    <p:sldId id="498" r:id="rId19"/>
    <p:sldId id="499" r:id="rId20"/>
    <p:sldId id="500" r:id="rId21"/>
    <p:sldId id="415" r:id="rId22"/>
    <p:sldId id="416" r:id="rId23"/>
  </p:sldIdLst>
  <p:sldSz cx="12188825" cy="6858000"/>
  <p:notesSz cx="6858000" cy="9144000"/>
  <p:defaultTextStyle>
    <a:defPPr>
      <a:defRPr lang="en-US"/>
    </a:defPPr>
    <a:lvl1pPr marL="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72">
          <p15:clr>
            <a:srgbClr val="A4A3A4"/>
          </p15:clr>
        </p15:guide>
        <p15:guide id="2" orient="horz" pos="300">
          <p15:clr>
            <a:srgbClr val="A4A3A4"/>
          </p15:clr>
        </p15:guide>
        <p15:guide id="3" pos="7349">
          <p15:clr>
            <a:srgbClr val="A4A3A4"/>
          </p15:clr>
        </p15:guide>
        <p15:guide id="4" pos="3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3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9030" autoAdjust="0"/>
  </p:normalViewPr>
  <p:slideViewPr>
    <p:cSldViewPr snapToGrid="0" snapToObjects="1" showGuides="1">
      <p:cViewPr varScale="1">
        <p:scale>
          <a:sx n="72" d="100"/>
          <a:sy n="72" d="100"/>
        </p:scale>
        <p:origin x="570" y="72"/>
      </p:cViewPr>
      <p:guideLst>
        <p:guide orient="horz" pos="4072"/>
        <p:guide orient="horz" pos="300"/>
        <p:guide pos="7349"/>
        <p:guide pos="3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C9EA4-B861-DE4E-89AA-A44EC068A438}" type="datetimeFigureOut">
              <a:rPr lang="en-US" smtClean="0"/>
              <a:t>1/8/2018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8AA9B-E652-8F46-A15F-7A6A8161981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118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60949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98927E-48A2-4092-A4B7-5F05FBD61F2E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572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98927E-48A2-4092-A4B7-5F05FBD61F2E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9820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98927E-48A2-4092-A4B7-5F05FBD61F2E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5373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>
                <a:solidFill>
                  <a:schemeClr val="tx1"/>
                </a:solidFill>
              </a:rPr>
              <a:t>Negociação com a COPASA para pagamento da água consumida e no aguardo do jurídico da empresa sobre o contrato para o fornecimento de água potável;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8AA9B-E652-8F46-A15F-7A6A8161981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481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>
                <a:solidFill>
                  <a:schemeClr val="tx1"/>
                </a:solidFill>
              </a:rPr>
              <a:t>Negociação com a COPASA para pagamento da água consumida e no aguardo do jurídico da empresa sobre o contrato para o fornecimento de água potável;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8AA9B-E652-8F46-A15F-7A6A8161981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014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>
                <a:solidFill>
                  <a:schemeClr val="tx1"/>
                </a:solidFill>
              </a:rPr>
              <a:t>Negociação com a COPASA para pagamento da água consumida e no aguardo do jurídico da empresa sobre o contrato para o fornecimento de água potável;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8AA9B-E652-8F46-A15F-7A6A8161981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607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>
                <a:solidFill>
                  <a:schemeClr val="tx1"/>
                </a:solidFill>
              </a:rPr>
              <a:t>Negociação com a COPASA para pagamento da água consumida e no aguardo do jurídico da empresa sobre o contrato para o fornecimento de água potável;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8AA9B-E652-8F46-A15F-7A6A8161981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485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403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89572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65925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392056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683581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43559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abela 6"/>
          <p:cNvSpPr>
            <a:spLocks noGrp="1"/>
          </p:cNvSpPr>
          <p:nvPr>
            <p:ph type="tbl" sz="quarter" idx="10"/>
          </p:nvPr>
        </p:nvSpPr>
        <p:spPr>
          <a:xfrm>
            <a:off x="266631" y="2350495"/>
            <a:ext cx="11297517" cy="3344663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8" name="Espaço Reservado para Conteúdo 5"/>
          <p:cNvSpPr>
            <a:spLocks noGrp="1"/>
          </p:cNvSpPr>
          <p:nvPr>
            <p:ph sz="quarter" idx="11"/>
          </p:nvPr>
        </p:nvSpPr>
        <p:spPr>
          <a:xfrm>
            <a:off x="266630" y="1298575"/>
            <a:ext cx="10512862" cy="8045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pt-BR" sz="1999" kern="1200" dirty="0">
                <a:solidFill>
                  <a:schemeClr val="tx1">
                    <a:lumMod val="75000"/>
                  </a:schemeClr>
                </a:solidFill>
                <a:latin typeface="Arial "/>
                <a:ea typeface="+mn-ea"/>
                <a:cs typeface="+mn-cs"/>
              </a:defRPr>
            </a:lvl1pPr>
            <a:lvl2pPr marL="457063" indent="0">
              <a:buNone/>
              <a:defRPr sz="1600">
                <a:latin typeface="Arial "/>
              </a:defRPr>
            </a:lvl2pPr>
            <a:lvl3pPr marL="914126" indent="0">
              <a:buNone/>
              <a:defRPr sz="1600">
                <a:latin typeface="Arial "/>
              </a:defRPr>
            </a:lvl3pPr>
            <a:lvl4pPr marL="1371189" indent="0">
              <a:buNone/>
              <a:defRPr sz="1600">
                <a:latin typeface="Arial "/>
              </a:defRPr>
            </a:lvl4pPr>
            <a:lvl5pPr marL="1828251" indent="0">
              <a:buNone/>
              <a:defRPr sz="1600">
                <a:latin typeface="Arial "/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266630" y="322628"/>
            <a:ext cx="10512862" cy="52309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799" b="1">
                <a:solidFill>
                  <a:srgbClr val="00498F"/>
                </a:solidFill>
                <a:latin typeface="Arial "/>
                <a:cs typeface="Arial" panose="020B06040202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cxnSp>
        <p:nvCxnSpPr>
          <p:cNvPr id="10" name="Conector reto 9"/>
          <p:cNvCxnSpPr/>
          <p:nvPr userDrawn="1"/>
        </p:nvCxnSpPr>
        <p:spPr>
          <a:xfrm>
            <a:off x="266630" y="827317"/>
            <a:ext cx="10512862" cy="0"/>
          </a:xfrm>
          <a:prstGeom prst="line">
            <a:avLst/>
          </a:prstGeom>
          <a:ln>
            <a:solidFill>
              <a:srgbClr val="004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m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415" y="166041"/>
            <a:ext cx="1012548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374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, subtítulo, cor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 hasCustomPrompt="1"/>
          </p:nvPr>
        </p:nvSpPr>
        <p:spPr>
          <a:xfrm>
            <a:off x="266630" y="322628"/>
            <a:ext cx="10512862" cy="52309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799" b="1" baseline="0">
                <a:solidFill>
                  <a:srgbClr val="00498F"/>
                </a:solidFill>
                <a:latin typeface="Arial "/>
                <a:cs typeface="Arial" panose="020B0604020202020204" pitchFamily="34" charset="0"/>
              </a:defRPr>
            </a:lvl1pPr>
          </a:lstStyle>
          <a:p>
            <a:r>
              <a:rPr lang="pt-BR" dirty="0"/>
              <a:t>TÍTULO: ARIAL | NEGRITO | TAMANHO 28 | AZUL</a:t>
            </a:r>
          </a:p>
        </p:txBody>
      </p:sp>
      <p:cxnSp>
        <p:nvCxnSpPr>
          <p:cNvPr id="5" name="Conector reto 4"/>
          <p:cNvCxnSpPr/>
          <p:nvPr userDrawn="1"/>
        </p:nvCxnSpPr>
        <p:spPr>
          <a:xfrm>
            <a:off x="266630" y="827317"/>
            <a:ext cx="10512862" cy="0"/>
          </a:xfrm>
          <a:prstGeom prst="line">
            <a:avLst/>
          </a:prstGeom>
          <a:ln>
            <a:solidFill>
              <a:srgbClr val="004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415" y="166041"/>
            <a:ext cx="1012548" cy="1181100"/>
          </a:xfrm>
          <a:prstGeom prst="rect">
            <a:avLst/>
          </a:prstGeom>
        </p:spPr>
      </p:pic>
      <p:sp>
        <p:nvSpPr>
          <p:cNvPr id="13" name="Espaço Reservado para Texto 11"/>
          <p:cNvSpPr>
            <a:spLocks noGrp="1"/>
          </p:cNvSpPr>
          <p:nvPr>
            <p:ph type="body" sz="quarter" idx="10" hasCustomPrompt="1"/>
          </p:nvPr>
        </p:nvSpPr>
        <p:spPr>
          <a:xfrm>
            <a:off x="533261" y="1434261"/>
            <a:ext cx="11201657" cy="790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 b="1" baseline="0">
                <a:solidFill>
                  <a:srgbClr val="EB7D22"/>
                </a:solidFill>
              </a:defRPr>
            </a:lvl1pPr>
          </a:lstStyle>
          <a:p>
            <a:pPr lvl="0"/>
            <a:r>
              <a:rPr lang="pt-BR" dirty="0"/>
              <a:t>SUBTÍTULO: ARIAL | NEGRITO | TAMANHO 24 | LARANJA</a:t>
            </a:r>
          </a:p>
        </p:txBody>
      </p:sp>
      <p:sp>
        <p:nvSpPr>
          <p:cNvPr id="14" name="Espaço Reservado para Texto 11"/>
          <p:cNvSpPr>
            <a:spLocks noGrp="1"/>
          </p:cNvSpPr>
          <p:nvPr>
            <p:ph type="body" sz="quarter" idx="11" hasCustomPrompt="1"/>
          </p:nvPr>
        </p:nvSpPr>
        <p:spPr>
          <a:xfrm>
            <a:off x="533260" y="2224586"/>
            <a:ext cx="9427012" cy="41625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pt-BR" sz="1999" kern="1200" baseline="0" dirty="0" smtClean="0">
                <a:solidFill>
                  <a:schemeClr val="tx1">
                    <a:lumMod val="75000"/>
                  </a:schemeClr>
                </a:solidFill>
                <a:latin typeface="Arial "/>
                <a:ea typeface="+mn-ea"/>
                <a:cs typeface="+mn-cs"/>
              </a:defRPr>
            </a:lvl1pPr>
          </a:lstStyle>
          <a:p>
            <a:pPr marL="0" lvl="0" indent="0" algn="l" defTabSz="9141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pt-BR" dirty="0"/>
              <a:t>Texto: Arial | Tamanho 20 | Cinza 80%</a:t>
            </a:r>
          </a:p>
        </p:txBody>
      </p:sp>
    </p:spTree>
    <p:extLst>
      <p:ext uri="{BB962C8B-B14F-4D97-AF65-F5344CB8AC3E}">
        <p14:creationId xmlns:p14="http://schemas.microsoft.com/office/powerpoint/2010/main" val="2862401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712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7" name="Picture 6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982" y="740832"/>
            <a:ext cx="1245131" cy="1245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33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98021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141433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2" name="Picture 11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550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9090249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1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1" name="Picture 10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1169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1" name="Picture 10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918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53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1" name="Picture 10" descr="Terra e Aìgu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0399" y="402168"/>
            <a:ext cx="559690" cy="55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410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1501734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1012562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4956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rgbClr val="2F3192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1190724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822491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3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36046156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9898714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8530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1494407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933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74982" y="6148854"/>
            <a:ext cx="3717398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117C9F2A-0A98-6E45-BA58-B2CFC9981699}" type="slidenum">
              <a:rPr lang="en-US" sz="9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2048760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172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9630148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631593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00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5617422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8" name="Picture 7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34" y="608754"/>
            <a:ext cx="1395306" cy="139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628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1182498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228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9303698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81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842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8" name="Picture 7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30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Infraestrutur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482" y="334430"/>
            <a:ext cx="657249" cy="6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802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4308136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53431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8869077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2159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29307053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3389364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411168265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71606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276424864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0003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840321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17A39D0-FA4A-894D-9EEA-77F40CB773BF}" type="slidenum">
              <a:rPr lang="en-US" sz="9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12934023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3791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515" y="2405866"/>
            <a:ext cx="7058060" cy="2114964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446338" y="5413511"/>
            <a:ext cx="4672004" cy="4064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0" i="0" spc="-13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4445959" y="5863167"/>
            <a:ext cx="4672383" cy="3767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88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362117048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9" y="35648"/>
            <a:ext cx="12178000" cy="68580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94054" y="2352133"/>
            <a:ext cx="5967658" cy="17208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4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6" name="Picture 5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48" y="740833"/>
            <a:ext cx="834163" cy="83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9818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6487878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566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117419" y="-71839"/>
            <a:ext cx="4153486" cy="701963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7167117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7172532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673958" y="518643"/>
            <a:ext cx="3004884" cy="642500"/>
          </a:xfrm>
          <a:prstGeom prst="rect">
            <a:avLst/>
          </a:prstGeom>
        </p:spPr>
        <p:txBody>
          <a:bodyPr vert="horz" lIns="0" tIns="60949" rIns="0" bIns="60949"/>
          <a:lstStyle>
            <a:lvl1pPr marL="0" indent="0">
              <a:lnSpc>
                <a:spcPct val="120000"/>
              </a:lnSpc>
              <a:buNone/>
              <a:defRPr sz="24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24PT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8684451" y="1459734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684451" y="3362718"/>
            <a:ext cx="441049" cy="55614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9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9068750" y="1538819"/>
            <a:ext cx="2603743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9068750" y="3441813"/>
            <a:ext cx="2610092" cy="156328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50000"/>
              </a:lnSpc>
              <a:buFont typeface="Wingdings" charset="2"/>
              <a:buNone/>
              <a:defRPr sz="16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16pt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60919549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5637332" y="2110295"/>
            <a:ext cx="6035161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700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110297"/>
            <a:ext cx="5036848" cy="3445953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5626753" y="2110296"/>
            <a:ext cx="6045740" cy="344595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688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394471" y="2095501"/>
            <a:ext cx="11278022" cy="346075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11PT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9" name="Picture 8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062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39379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6642682" y="2110295"/>
            <a:ext cx="5036160" cy="345489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11PT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pic>
        <p:nvPicPr>
          <p:cNvPr id="10" name="Picture 9" descr="Pessoas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000" y="401639"/>
            <a:ext cx="412842" cy="412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249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1" y="397683"/>
            <a:ext cx="5033045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7724502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667969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024" y="5940864"/>
            <a:ext cx="523818" cy="5382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20085"/>
            <a:ext cx="7170014" cy="5136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6233915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5100" y="402168"/>
            <a:ext cx="7170014" cy="482924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3200" b="1" i="0" spc="-13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617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917701"/>
            <a:ext cx="4564038" cy="3202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lIns="959832" tIns="479916" rIns="479916" bIns="479916" anchor="t" anchorCtr="0"/>
          <a:lstStyle>
            <a:lvl1pPr marL="0" indent="0">
              <a:lnSpc>
                <a:spcPct val="115000"/>
              </a:lnSpc>
              <a:buNone/>
              <a:defRPr sz="21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21pt</a:t>
            </a:r>
          </a:p>
        </p:txBody>
      </p:sp>
    </p:spTree>
    <p:extLst>
      <p:ext uri="{BB962C8B-B14F-4D97-AF65-F5344CB8AC3E}">
        <p14:creationId xmlns:p14="http://schemas.microsoft.com/office/powerpoint/2010/main" val="19390949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5791868"/>
            <a:ext cx="12188825" cy="1064546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12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23568176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1"/>
            <a:ext cx="5592006" cy="6857999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72" y="397683"/>
            <a:ext cx="4641703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8" y="2110297"/>
            <a:ext cx="4647117" cy="3229611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9" y="5556250"/>
            <a:ext cx="4646536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592895" y="0"/>
            <a:ext cx="6595931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marR="0" indent="0" algn="ctr" defTabSz="60949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74982" y="6148854"/>
            <a:ext cx="3530775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BAD83C5F-2074-8145-BCDC-9C7CDFC8B277}" type="slidenum">
              <a:rPr lang="en-US" sz="9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6912485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917701"/>
            <a:ext cx="4564038" cy="3202940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97555" y="2138367"/>
            <a:ext cx="3690940" cy="1248300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15000"/>
              </a:lnSpc>
              <a:buNone/>
              <a:defRPr sz="32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32PT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97555" y="3450700"/>
            <a:ext cx="3690940" cy="1434567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30000"/>
              </a:lnSpc>
              <a:buNone/>
              <a:defRPr sz="19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19pt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1686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12188825" cy="2914952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982291" y="368597"/>
            <a:ext cx="4727279" cy="2212751"/>
          </a:xfrm>
          <a:prstGeom prst="rect">
            <a:avLst/>
          </a:prstGeom>
          <a:ln>
            <a:noFill/>
          </a:ln>
        </p:spPr>
        <p:txBody>
          <a:bodyPr vert="horz" lIns="121899" tIns="60949" rIns="121899" bIns="60949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3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13pt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048000"/>
            <a:ext cx="12188825" cy="3810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7718602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11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89638" y="5556250"/>
            <a:ext cx="5040314" cy="28216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1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11pt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36457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092" y="632936"/>
            <a:ext cx="3135037" cy="93942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910553" y="2108629"/>
            <a:ext cx="4449275" cy="3306204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www.fundacaorenova.org/fale-conosco</a:t>
            </a:r>
          </a:p>
          <a:p>
            <a:pPr rtl="0">
              <a:lnSpc>
                <a:spcPct val="180000"/>
              </a:lnSpc>
            </a:pPr>
            <a:endParaRPr lang="cs-CZ" sz="15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www.canalconfidencial.com.br/fundacaorenova/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6989233" y="2108628"/>
            <a:ext cx="3023017" cy="3503501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</a:p>
          <a:p>
            <a:pPr rtl="0">
              <a:lnSpc>
                <a:spcPct val="180000"/>
              </a:lnSpc>
            </a:pPr>
            <a:endParaRPr lang="en-US" sz="13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6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rtl="0">
              <a:lnSpc>
                <a:spcPct val="180000"/>
              </a:lnSpc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marL="0" marR="0" indent="0" algn="l" defTabSz="609493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0596716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625" y="2503715"/>
            <a:ext cx="1282533" cy="1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52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710207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763" y="5945733"/>
            <a:ext cx="519079" cy="533384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4469" y="397683"/>
            <a:ext cx="8271024" cy="1534584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32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397119" y="1994242"/>
            <a:ext cx="8268374" cy="448997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9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389057" y="2500279"/>
            <a:ext cx="8276437" cy="3055972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228560" indent="-228560">
              <a:lnSpc>
                <a:spcPct val="150000"/>
              </a:lnSpc>
              <a:buFont typeface="Wingdings" charset="2"/>
              <a:buChar char="§"/>
              <a:defRPr sz="16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74981" y="6148854"/>
            <a:ext cx="3469523" cy="26674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fld id="{63EF4C96-E1DF-BE4D-8017-F1C029622898}" type="slidenum">
              <a:rPr lang="en-US" sz="900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9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900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060477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1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0.xml"/><Relationship Id="rId16" Type="http://schemas.openxmlformats.org/officeDocument/2006/relationships/slideLayout" Target="../slideLayouts/slideLayout74.xml"/><Relationship Id="rId2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8.xml"/><Relationship Id="rId19" Type="http://schemas.openxmlformats.org/officeDocument/2006/relationships/slideLayout" Target="../slideLayouts/slideLayout77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66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1" r:id="rId3"/>
    <p:sldLayoutId id="2147483739" r:id="rId4"/>
    <p:sldLayoutId id="2147483744" r:id="rId5"/>
    <p:sldLayoutId id="2147483743" r:id="rId6"/>
    <p:sldLayoutId id="2147483742" r:id="rId7"/>
    <p:sldLayoutId id="2147483745" r:id="rId8"/>
    <p:sldLayoutId id="2147483746" r:id="rId9"/>
    <p:sldLayoutId id="2147483747" r:id="rId10"/>
    <p:sldLayoutId id="2147483757" r:id="rId11"/>
    <p:sldLayoutId id="2147483748" r:id="rId12"/>
    <p:sldLayoutId id="2147483750" r:id="rId13"/>
    <p:sldLayoutId id="2147483751" r:id="rId14"/>
    <p:sldLayoutId id="2147483759" r:id="rId15"/>
    <p:sldLayoutId id="2147483764" r:id="rId1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4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722" r:id="rId10"/>
    <p:sldLayoutId id="2147483723" r:id="rId11"/>
    <p:sldLayoutId id="2147483658" r:id="rId12"/>
    <p:sldLayoutId id="2147483659" r:id="rId13"/>
    <p:sldLayoutId id="2147483725" r:id="rId14"/>
    <p:sldLayoutId id="2147483660" r:id="rId15"/>
    <p:sldLayoutId id="2147483661" r:id="rId16"/>
    <p:sldLayoutId id="2147483662" r:id="rId17"/>
    <p:sldLayoutId id="2147483664" r:id="rId18"/>
    <p:sldLayoutId id="2147483665" r:id="rId19"/>
    <p:sldLayoutId id="2147483663" r:id="rId20"/>
    <p:sldLayoutId id="2147483758" r:id="rId21"/>
    <p:sldLayoutId id="2147483762" r:id="rId22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16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753" r:id="rId10"/>
    <p:sldLayoutId id="2147483754" r:id="rId11"/>
    <p:sldLayoutId id="2147483687" r:id="rId12"/>
    <p:sldLayoutId id="2147483686" r:id="rId13"/>
    <p:sldLayoutId id="2147483724" r:id="rId14"/>
    <p:sldLayoutId id="2147483688" r:id="rId15"/>
    <p:sldLayoutId id="2147483689" r:id="rId16"/>
    <p:sldLayoutId id="2147483690" r:id="rId17"/>
    <p:sldLayoutId id="2147483691" r:id="rId18"/>
    <p:sldLayoutId id="2147483692" r:id="rId19"/>
    <p:sldLayoutId id="2147483693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53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55" r:id="rId10"/>
    <p:sldLayoutId id="2147483756" r:id="rId11"/>
    <p:sldLayoutId id="2147483714" r:id="rId12"/>
    <p:sldLayoutId id="2147483715" r:id="rId13"/>
    <p:sldLayoutId id="2147483726" r:id="rId14"/>
    <p:sldLayoutId id="2147483716" r:id="rId15"/>
    <p:sldLayoutId id="2147483717" r:id="rId16"/>
    <p:sldLayoutId id="2147483718" r:id="rId17"/>
    <p:sldLayoutId id="2147483719" r:id="rId18"/>
    <p:sldLayoutId id="2147483720" r:id="rId19"/>
    <p:sldLayoutId id="2147483721" r:id="rId20"/>
  </p:sldLayoutIdLst>
  <p:txStyles>
    <p:titleStyle>
      <a:lvl1pPr algn="ctr" defTabSz="609493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609493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27" indent="-380933" algn="l" defTabSz="609493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733" indent="-304747" algn="l" defTabSz="609493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227" indent="-304747" algn="l" defTabSz="609493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720" indent="-304747" algn="l" defTabSz="609493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21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60949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60949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g"/><Relationship Id="rId7" Type="http://schemas.openxmlformats.org/officeDocument/2006/relationships/image" Target="../media/image21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8.jp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446337" y="5413511"/>
            <a:ext cx="4949453" cy="406400"/>
          </a:xfrm>
        </p:spPr>
        <p:txBody>
          <a:bodyPr/>
          <a:lstStyle/>
          <a:p>
            <a:r>
              <a:rPr lang="en-US" dirty="0"/>
              <a:t>REUNIÃO CTOS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10 de Janeiro de 2108</a:t>
            </a:r>
          </a:p>
        </p:txBody>
      </p:sp>
    </p:spTree>
    <p:extLst>
      <p:ext uri="{BB962C8B-B14F-4D97-AF65-F5344CB8AC3E}">
        <p14:creationId xmlns:p14="http://schemas.microsoft.com/office/powerpoint/2010/main" val="153825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9" y="397683"/>
            <a:ext cx="10313288" cy="1007047"/>
          </a:xfrm>
        </p:spPr>
        <p:txBody>
          <a:bodyPr/>
          <a:lstStyle/>
          <a:p>
            <a:r>
              <a:rPr lang="en-US" dirty="0" err="1"/>
              <a:t>Cronograma</a:t>
            </a:r>
            <a:r>
              <a:rPr lang="en-US" dirty="0"/>
              <a:t> Mariana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A3AA26B4-8545-4EBB-BAC7-EFFDF25394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393414"/>
              </p:ext>
            </p:extLst>
          </p:nvPr>
        </p:nvGraphicFramePr>
        <p:xfrm>
          <a:off x="609600" y="1272209"/>
          <a:ext cx="10827029" cy="4054874"/>
        </p:xfrm>
        <a:graphic>
          <a:graphicData uri="http://schemas.openxmlformats.org/drawingml/2006/table">
            <a:tbl>
              <a:tblPr/>
              <a:tblGrid>
                <a:gridCol w="3305509">
                  <a:extLst>
                    <a:ext uri="{9D8B030D-6E8A-4147-A177-3AD203B41FA5}">
                      <a16:colId xmlns:a16="http://schemas.microsoft.com/office/drawing/2014/main" val="662719794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716875282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162775141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889708942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4324776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820566947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378006538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140332917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2352072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619017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60035776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744426467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4078076680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1381319779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018583153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260177750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19056371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3545748937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1206465290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034915958"/>
                    </a:ext>
                  </a:extLst>
                </a:gridCol>
                <a:gridCol w="376076">
                  <a:extLst>
                    <a:ext uri="{9D8B030D-6E8A-4147-A177-3AD203B41FA5}">
                      <a16:colId xmlns:a16="http://schemas.microsoft.com/office/drawing/2014/main" val="2105807788"/>
                    </a:ext>
                  </a:extLst>
                </a:gridCol>
              </a:tblGrid>
              <a:tr h="54917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>
                          <a:solidFill>
                            <a:srgbClr val="FBFCFF"/>
                          </a:solidFill>
                          <a:effectLst/>
                          <a:latin typeface="Verdana" panose="020B0604030504040204" pitchFamily="34" charset="0"/>
                        </a:rPr>
                        <a:t>Etapa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Janeiro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Fevereiro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Março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Abril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pt-BR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Maio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7440702"/>
                  </a:ext>
                </a:extLst>
              </a:tr>
              <a:tr h="20619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9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212665"/>
                  </a:ext>
                </a:extLst>
              </a:tr>
              <a:tr h="54917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Preparação dos atingidos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753624"/>
                  </a:ext>
                </a:extLst>
              </a:tr>
              <a:tr h="54917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Mobilização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7512528"/>
                  </a:ext>
                </a:extLst>
              </a:tr>
              <a:tr h="54917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Aplicação do Formulário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360770"/>
                  </a:ext>
                </a:extLst>
              </a:tr>
              <a:tr h="549179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Vistorias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498045"/>
                  </a:ext>
                </a:extLst>
              </a:tr>
              <a:tr h="1025134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Aplicação do Instrumento Complementar Eixo 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250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06277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Plano de Resultados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6B9C1145-A463-4028-AC8C-1B71A3B8F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886887"/>
              </p:ext>
            </p:extLst>
          </p:nvPr>
        </p:nvGraphicFramePr>
        <p:xfrm>
          <a:off x="1842053" y="1929717"/>
          <a:ext cx="7686261" cy="3049866"/>
        </p:xfrm>
        <a:graphic>
          <a:graphicData uri="http://schemas.openxmlformats.org/drawingml/2006/table">
            <a:tbl>
              <a:tblPr/>
              <a:tblGrid>
                <a:gridCol w="4200939">
                  <a:extLst>
                    <a:ext uri="{9D8B030D-6E8A-4147-A177-3AD203B41FA5}">
                      <a16:colId xmlns:a16="http://schemas.microsoft.com/office/drawing/2014/main" val="2030649545"/>
                    </a:ext>
                  </a:extLst>
                </a:gridCol>
                <a:gridCol w="1106537">
                  <a:extLst>
                    <a:ext uri="{9D8B030D-6E8A-4147-A177-3AD203B41FA5}">
                      <a16:colId xmlns:a16="http://schemas.microsoft.com/office/drawing/2014/main" val="3401188230"/>
                    </a:ext>
                  </a:extLst>
                </a:gridCol>
                <a:gridCol w="798454">
                  <a:extLst>
                    <a:ext uri="{9D8B030D-6E8A-4147-A177-3AD203B41FA5}">
                      <a16:colId xmlns:a16="http://schemas.microsoft.com/office/drawing/2014/main" val="1069107789"/>
                    </a:ext>
                  </a:extLst>
                </a:gridCol>
                <a:gridCol w="1580331">
                  <a:extLst>
                    <a:ext uri="{9D8B030D-6E8A-4147-A177-3AD203B41FA5}">
                      <a16:colId xmlns:a16="http://schemas.microsoft.com/office/drawing/2014/main" val="635932459"/>
                    </a:ext>
                  </a:extLst>
                </a:gridCol>
              </a:tblGrid>
              <a:tr h="68805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2F3192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INDICADOR</a:t>
                      </a:r>
                    </a:p>
                  </a:txBody>
                  <a:tcPr marL="36195" marR="36195" marT="36195" marB="36195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2F3192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UNIDADE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2F3192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META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rgbClr val="2F3192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02043"/>
                  </a:ext>
                </a:extLst>
              </a:tr>
              <a:tr h="787270">
                <a:tc>
                  <a:txBody>
                    <a:bodyPr/>
                    <a:lstStyle/>
                    <a:p>
                      <a:pPr marL="327025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I01 - Taxa de atendimento aos manifestantes</a:t>
                      </a:r>
                      <a:endParaRPr lang="pt-BR" sz="140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62%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018257"/>
                  </a:ext>
                </a:extLst>
              </a:tr>
              <a:tr h="787270">
                <a:tc>
                  <a:txBody>
                    <a:bodyPr/>
                    <a:lstStyle/>
                    <a:p>
                      <a:pPr marL="327025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I02 - Taxa de atendimento ao cadastro emergencial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3185233"/>
                  </a:ext>
                </a:extLst>
              </a:tr>
              <a:tr h="787270">
                <a:tc>
                  <a:txBody>
                    <a:bodyPr/>
                    <a:lstStyle/>
                    <a:p>
                      <a:pPr marL="327025"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I03 - Taxa da devolutiva da avaliação de impacto</a:t>
                      </a:r>
                      <a:endParaRPr lang="pt-BR" sz="140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pt-BR" sz="14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pt-BR" sz="140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45%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098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967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8" y="397683"/>
            <a:ext cx="11346957" cy="1534584"/>
          </a:xfrm>
        </p:spPr>
        <p:txBody>
          <a:bodyPr/>
          <a:lstStyle/>
          <a:p>
            <a:r>
              <a:rPr lang="pt-BR" dirty="0"/>
              <a:t>I1 – Taxa de atendimento aos manifestantes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88865281"/>
                  </p:ext>
                </p:extLst>
              </p:nvPr>
            </p:nvGraphicFramePr>
            <p:xfrm>
              <a:off x="503583" y="1035324"/>
              <a:ext cx="11237842" cy="522439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02745">
                    <a:tc gridSpan="6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𝐼</m:t>
                                </m:r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1=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𝑚𝑎𝑛𝑖𝑓𝑒𝑠𝑡𝑎𝑛𝑡𝑒𝑠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𝑎𝑡𝑒𝑛𝑑𝑖𝑑𝑜𝑠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𝑚𝑎𝑛𝑖𝑓𝑒𝑠𝑡𝑎𝑛𝑡𝑒𝑠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𝑟𝑒𝑔𝑖𝑠𝑡𝑟𝑎𝑑𝑜𝑠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𝑐𝑜𝑚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𝑠𝑜𝑙𝑖𝑐𝑖𝑡𝑎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çã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𝑐𝑎𝑑𝑎𝑠𝑡𝑟𝑜𝑠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∗ 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1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6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.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446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2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5.657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=62%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  <a:p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  <a:p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*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descartando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-se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ausentes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não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localizados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agrupamento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familiar (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duplicidade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),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recusas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falecimento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reclusos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. [25.552 – 2.457 = 23.095]</a:t>
                          </a:r>
                        </a:p>
                        <a:p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atendidos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registrados com solicitação de cadastro que foram avaliados e que receberam o devido retorno. Nesse total estão os manifestantes elegíveis ao cadastro e também os inelegíveis.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registrados com solicitação de cadastros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Total de registros de manifestantes realizados através dos canais de relacionamento disponibilizados pela Fundação Renova (0800, Postos Físicos e Fale Conosco) em que o manifestante solicitou ser incluído no cadastro de impactados.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88865281"/>
                  </p:ext>
                </p:extLst>
              </p:nvPr>
            </p:nvGraphicFramePr>
            <p:xfrm>
              <a:off x="503583" y="1035324"/>
              <a:ext cx="11237842" cy="5224396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543304">
                    <a:tc gridSpan="6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85039" r="-163" b="-1570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975360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atendidos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registrados com solicitação de cadastro que foram avaliados e que receberam o devido retorno. Nesse total estão os manifestantes elegíveis ao cadastro e também os inelegíveis.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975360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manifestantes registrados com solicitação de cadastros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Total de registros de manifestantes realizados através dos canais de relacionamento disponibilizados pela Fundação Renova (0800, Postos Físicos e Fale Conosco) em que o manifestante solicitou ser incluído no cadastro de impactados.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3250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8" y="397683"/>
            <a:ext cx="11346957" cy="1534584"/>
          </a:xfrm>
        </p:spPr>
        <p:txBody>
          <a:bodyPr/>
          <a:lstStyle/>
          <a:p>
            <a:r>
              <a:rPr lang="pt-BR" dirty="0"/>
              <a:t>I2 – Taxa de Atendimento ao Cadastro Emergencial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797158431"/>
                  </p:ext>
                </p:extLst>
              </p:nvPr>
            </p:nvGraphicFramePr>
            <p:xfrm>
              <a:off x="516835" y="1817205"/>
              <a:ext cx="11237842" cy="446826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6022">
                    <a:tc gridSpan="6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𝐼</m:t>
                                </m:r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2=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𝑐𝑎𝑑𝑎𝑠𝑡𝑟𝑜𝑠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𝑒𝑚𝑒𝑟𝑔𝑒𝑛𝑐𝑖𝑎𝑖𝑠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𝑎𝑡𝑒𝑛𝑑𝑖𝑑𝑜𝑠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𝑐𝑎𝑑𝑎𝑠𝑡𝑟𝑜𝑠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𝑒𝑚𝑒𝑟𝑔𝑒𝑛𝑐𝑖𝑎𝑖𝑠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∗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7.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617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7.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617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=100%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  <a:p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*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Exceto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Municipio de Mariana,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descartando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-se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ausentes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não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localizados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agrupamento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familiar (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duplicidade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),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recusas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falecimento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, e </a:t>
                          </a:r>
                          <a:r>
                            <a:rPr lang="en-US" sz="1400" dirty="0" err="1">
                              <a:latin typeface="Verdana"/>
                              <a:cs typeface="Verdana"/>
                            </a:rPr>
                            <a:t>reclusos</a:t>
                          </a:r>
                          <a:r>
                            <a:rPr lang="en-US" sz="1400" dirty="0">
                              <a:latin typeface="Verdana"/>
                              <a:cs typeface="Verdana"/>
                            </a:rPr>
                            <a:t> - [8.057 - 440 = 7.617].</a:t>
                          </a:r>
                        </a:p>
                        <a:p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  <a:p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emergenciais atendidos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realizados durante a fase emergencial e que foram atendidos mediante realização do cadastro integrado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emergenciais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realizados durante a fase emergencial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797158431"/>
                  </p:ext>
                </p:extLst>
              </p:nvPr>
            </p:nvGraphicFramePr>
            <p:xfrm>
              <a:off x="516835" y="1817205"/>
              <a:ext cx="11237842" cy="446826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756664">
                    <a:tc gridSpan="6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75087" r="-163" b="-8027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48640">
                    <a:tc gridSpan="3">
                      <a:txBody>
                        <a:bodyPr/>
                        <a:lstStyle/>
                        <a:p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emergenciais atendidos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realizados durante a fase emergencial e que foram atendidos mediante realização do cadastro integrado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emergenciais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realizados durante a fase emergencial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28713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8" y="397683"/>
            <a:ext cx="11346957" cy="1534584"/>
          </a:xfrm>
        </p:spPr>
        <p:txBody>
          <a:bodyPr/>
          <a:lstStyle/>
          <a:p>
            <a:r>
              <a:rPr lang="pt-BR" dirty="0"/>
              <a:t>I3 – Taxa da Devolutiva da Avaliação de Impacto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68084514"/>
                  </p:ext>
                </p:extLst>
              </p:nvPr>
            </p:nvGraphicFramePr>
            <p:xfrm>
              <a:off x="503583" y="1817205"/>
              <a:ext cx="11237842" cy="334050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6022">
                    <a:tc gridSpan="6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𝐼</m:t>
                                </m:r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1=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𝑑𝑒𝑣𝑜𝑙𝑢𝑡𝑖𝑣𝑎𝑠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𝑁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ú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𝑚𝑒𝑟𝑜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𝑡𝑜𝑡𝑎𝑙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𝑑𝑒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𝑐𝑎𝑑𝑎𝑠𝑡𝑟𝑜𝑠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 </m:t>
                                    </m:r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𝑖𝑛𝑡𝑒𝑔𝑟𝑎𝑑𝑜𝑠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</m:ctrlPr>
                                  </m:fPr>
                                  <m:num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10.048</m:t>
                                    </m:r>
                                  </m:num>
                                  <m:den>
                                    <m:r>
                                      <a:rPr lang="pt-BR" sz="1600" b="0" i="1" smtClean="0">
                                        <a:latin typeface="Cambria Math" panose="02040503050406030204" pitchFamily="18" charset="0"/>
                                        <a:cs typeface="Verdana"/>
                                      </a:rPr>
                                      <m:t>22.423</m:t>
                                    </m:r>
                                  </m:den>
                                </m:f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=</m:t>
                                </m:r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45</m:t>
                                </m:r>
                                <m:r>
                                  <a:rPr lang="pt-BR" sz="1600" b="0" i="1" smtClean="0">
                                    <a:latin typeface="Cambria Math" panose="02040503050406030204" pitchFamily="18" charset="0"/>
                                    <a:cs typeface="Verdana"/>
                                  </a:rPr>
                                  <m:t>%</m:t>
                                </m:r>
                              </m:oMath>
                            </m:oMathPara>
                          </a14:m>
                          <a:endParaRPr lang="en-US" sz="18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devolutivas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das devolutivas da avaliação de impacto realizadas para o cadastrado.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integrados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integrados realizados.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68084514"/>
                  </p:ext>
                </p:extLst>
              </p:nvPr>
            </p:nvGraphicFramePr>
            <p:xfrm>
              <a:off x="503583" y="1817205"/>
              <a:ext cx="11237842" cy="3340509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60540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24586">
                      <a:extLst>
                        <a:ext uri="{9D8B030D-6E8A-4147-A177-3AD203B41FA5}">
                          <a16:colId xmlns:a16="http://schemas.microsoft.com/office/drawing/2014/main" val="1931671153"/>
                        </a:ext>
                      </a:extLst>
                    </a:gridCol>
                    <a:gridCol w="1542267">
                      <a:extLst>
                        <a:ext uri="{9D8B030D-6E8A-4147-A177-3AD203B41FA5}">
                          <a16:colId xmlns:a16="http://schemas.microsoft.com/office/drawing/2014/main" val="1429839591"/>
                        </a:ext>
                      </a:extLst>
                    </a:gridCol>
                    <a:gridCol w="1289896">
                      <a:extLst>
                        <a:ext uri="{9D8B030D-6E8A-4147-A177-3AD203B41FA5}">
                          <a16:colId xmlns:a16="http://schemas.microsoft.com/office/drawing/2014/main" val="3494754279"/>
                        </a:ext>
                      </a:extLst>
                    </a:gridCol>
                    <a:gridCol w="3182678">
                      <a:extLst>
                        <a:ext uri="{9D8B030D-6E8A-4147-A177-3AD203B41FA5}">
                          <a16:colId xmlns:a16="http://schemas.microsoft.com/office/drawing/2014/main" val="316558296"/>
                        </a:ext>
                      </a:extLst>
                    </a:gridCol>
                    <a:gridCol w="1793009">
                      <a:extLst>
                        <a:ext uri="{9D8B030D-6E8A-4147-A177-3AD203B41FA5}">
                          <a16:colId xmlns:a16="http://schemas.microsoft.com/office/drawing/2014/main" val="2687004938"/>
                        </a:ext>
                      </a:extLst>
                    </a:gridCol>
                  </a:tblGrid>
                  <a:tr h="43259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TIPO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POLARIDADE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UNIDADE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META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PERÍODO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ASSOCIADO</a:t>
                          </a:r>
                          <a:endParaRPr lang="en-US" sz="1400" b="1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MEDIÇÃO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8100" cap="flat" cmpd="sng" algn="ctr">
                          <a:solidFill>
                            <a:srgbClr val="2F3192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32593"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Eficácia</a:t>
                          </a: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  <a:sym typeface="Wingdings" panose="05000000000000000000" pitchFamily="2" charset="2"/>
                            </a:rPr>
                            <a:t>Maior Melhor 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%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100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3 anos (até 2018)</a:t>
                          </a: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kern="1200" dirty="0">
                              <a:solidFill>
                                <a:schemeClr val="tx1"/>
                              </a:solidFill>
                              <a:latin typeface="Verdana"/>
                              <a:ea typeface="+mn-ea"/>
                              <a:cs typeface="Verdana"/>
                            </a:rPr>
                            <a:t>Mensal</a:t>
                          </a:r>
                        </a:p>
                      </a:txBody>
                      <a:tcPr marL="121888" marR="121888" marT="60960" marB="60960" anchor="ctr">
                        <a:lnL w="12700" cap="flat" cmpd="sng" algn="ctr">
                          <a:solidFill>
                            <a:schemeClr val="bg2">
                              <a:lumMod val="8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32593">
                    <a:tc gridSpan="6"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FORMA DE</a:t>
                          </a:r>
                          <a:r>
                            <a:rPr lang="en-US" sz="1400" b="1" baseline="0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 CÁLCULO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28904">
                    <a:tc gridSpan="6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 marL="121888" marR="121888" marT="60960" marB="60960" anchor="ctr"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208654" r="-163" b="-22307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95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ctr" defTabSz="609493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VARIÁVEL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b="1" dirty="0">
                              <a:solidFill>
                                <a:srgbClr val="2F3192"/>
                              </a:solidFill>
                              <a:latin typeface="Verdana"/>
                              <a:cs typeface="Verdana"/>
                            </a:rPr>
                            <a:t>SIGNIFICADO</a:t>
                          </a:r>
                          <a:endParaRPr lang="en-US" sz="1400" dirty="0">
                            <a:solidFill>
                              <a:srgbClr val="2F3192"/>
                            </a:solidFill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48640">
                    <a:tc gridSpan="3">
                      <a:txBody>
                        <a:bodyPr/>
                        <a:lstStyle/>
                        <a:p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devolutivas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das devolutivas da avaliação de impacto realizadas para o cadastrado.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2F2F2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32593"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integrados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marL="0" marR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pt-BR" sz="1400" dirty="0">
                              <a:latin typeface="Verdana"/>
                              <a:cs typeface="Verdana"/>
                            </a:rPr>
                            <a:t>Número total de cadastros integrados realizados.</a:t>
                          </a:r>
                          <a:endParaRPr lang="en-US" sz="14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200" dirty="0">
                            <a:latin typeface="Verdana"/>
                            <a:cs typeface="Verdana"/>
                          </a:endParaRPr>
                        </a:p>
                      </a:txBody>
                      <a:tcPr marL="121888" marR="121888" marT="60960" marB="60960" anchor="ctr">
                        <a:lnL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175" cap="flat" cmpd="sng" algn="ctr">
                          <a:solidFill>
                            <a:srgbClr val="FFFFFF">
                              <a:lumMod val="50000"/>
                            </a:srgb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pt-B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11009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8765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622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PG001 – Programa de Levantamento de Cadastro</a:t>
            </a:r>
          </a:p>
          <a:p>
            <a:endParaRPr lang="pt-BR" dirty="0"/>
          </a:p>
          <a:p>
            <a:endParaRPr lang="pt-BR" sz="2800" dirty="0"/>
          </a:p>
          <a:p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02352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8" y="331423"/>
            <a:ext cx="11625253" cy="788179"/>
          </a:xfrm>
        </p:spPr>
        <p:txBody>
          <a:bodyPr/>
          <a:lstStyle/>
          <a:p>
            <a:r>
              <a:rPr lang="en-US" dirty="0"/>
              <a:t>Status do </a:t>
            </a:r>
            <a:r>
              <a:rPr lang="en-US" dirty="0" err="1"/>
              <a:t>programa</a:t>
            </a:r>
            <a:endParaRPr lang="en-US" dirty="0"/>
          </a:p>
        </p:txBody>
      </p:sp>
      <p:sp>
        <p:nvSpPr>
          <p:cNvPr id="10" name="Espaço Reservado para Texto 3">
            <a:extLst>
              <a:ext uri="{FF2B5EF4-FFF2-40B4-BE49-F238E27FC236}">
                <a16:creationId xmlns:a16="http://schemas.microsoft.com/office/drawing/2014/main" id="{C8F06B23-A7E7-46E4-B0FA-4224E8AF79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4468" y="1119602"/>
            <a:ext cx="11331055" cy="4653507"/>
          </a:xfrm>
        </p:spPr>
        <p:txBody>
          <a:bodyPr/>
          <a:lstStyle/>
          <a:p>
            <a:r>
              <a:rPr lang="pt-BR" sz="2000" dirty="0"/>
              <a:t>Finalização da </a:t>
            </a:r>
            <a:r>
              <a:rPr lang="pt-BR" sz="2000" b="1" dirty="0"/>
              <a:t>campanha de divulgação ampla e massiva</a:t>
            </a:r>
            <a:r>
              <a:rPr lang="pt-BR" sz="2000" dirty="0"/>
              <a:t> acerca da data limite para solicitação por cadastros: </a:t>
            </a:r>
            <a:r>
              <a:rPr lang="pt-BR" sz="2000" b="1" dirty="0"/>
              <a:t>02/01/2018</a:t>
            </a:r>
            <a:r>
              <a:rPr lang="pt-BR" sz="2000" dirty="0"/>
              <a:t>.</a:t>
            </a:r>
          </a:p>
          <a:p>
            <a:endParaRPr lang="pt-BR" sz="2000" dirty="0"/>
          </a:p>
          <a:p>
            <a:r>
              <a:rPr lang="pt-BR" sz="2000" dirty="0"/>
              <a:t>Continuidade da Campanha Final de cadastramento, com previsão de término em </a:t>
            </a:r>
            <a:r>
              <a:rPr lang="pt-BR" sz="2000" b="1" dirty="0"/>
              <a:t>30/06/2018</a:t>
            </a:r>
            <a:r>
              <a:rPr lang="pt-BR" sz="2000" dirty="0"/>
              <a:t>.</a:t>
            </a:r>
          </a:p>
          <a:p>
            <a:endParaRPr lang="pt-BR" sz="2000" dirty="0"/>
          </a:p>
          <a:p>
            <a:r>
              <a:rPr lang="pt-BR" sz="2000" dirty="0"/>
              <a:t>Finalização dos </a:t>
            </a:r>
            <a:r>
              <a:rPr lang="pt-BR" sz="2000" b="1" dirty="0"/>
              <a:t>procedimentos para cadastramento em Mariana </a:t>
            </a:r>
            <a:r>
              <a:rPr lang="pt-BR" sz="2000" dirty="0"/>
              <a:t>(Implementação do formulário no tablet, pré-teste e metodologia de aplicação do cadastro) e </a:t>
            </a:r>
            <a:r>
              <a:rPr lang="pt-BR" sz="2000" b="1" dirty="0"/>
              <a:t>execução da etapa preparatória</a:t>
            </a:r>
            <a:r>
              <a:rPr lang="pt-BR" sz="2000" dirty="0"/>
              <a:t> (comunicação de início do cadastramento, agendamento das entrevistas).</a:t>
            </a:r>
          </a:p>
          <a:p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145647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97605" y="32238"/>
            <a:ext cx="10490881" cy="1211550"/>
          </a:xfrm>
          <a:prstGeom prst="rect">
            <a:avLst/>
          </a:prstGeom>
        </p:spPr>
        <p:txBody>
          <a:bodyPr vert="horz" lIns="121899" tIns="60949" rIns="121899" bIns="60949"/>
          <a:lstStyle/>
          <a:p>
            <a:pPr defTabSz="457200">
              <a:lnSpc>
                <a:spcPct val="120000"/>
              </a:lnSpc>
              <a:spcBef>
                <a:spcPct val="20000"/>
              </a:spcBef>
            </a:pPr>
            <a:r>
              <a:rPr lang="pt-BR" sz="3200" b="1" dirty="0">
                <a:solidFill>
                  <a:schemeClr val="accent3"/>
                </a:solidFill>
                <a:latin typeface="Verdana"/>
                <a:cs typeface="Verdana"/>
              </a:rPr>
              <a:t>Histórico lotes de entrega ao CIF/CTOS *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230127" y="5749131"/>
            <a:ext cx="106547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126">
              <a:spcAft>
                <a:spcPts val="600"/>
              </a:spcAft>
              <a:defRPr/>
            </a:pPr>
            <a:r>
              <a:rPr lang="pt-BR" sz="1400" b="1" dirty="0">
                <a:solidFill>
                  <a:srgbClr val="595959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Os números apresentações em cada lote podem variar de acordo com a análise e aprovação da CTOS.</a:t>
            </a:r>
          </a:p>
          <a:p>
            <a:pPr algn="just" defTabSz="914126">
              <a:spcAft>
                <a:spcPts val="600"/>
              </a:spcAft>
              <a:defRPr/>
            </a:pPr>
            <a:r>
              <a:rPr lang="pt-BR" sz="1400" b="1" dirty="0">
                <a:solidFill>
                  <a:srgbClr val="595959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 Os cadastros não aprovados referem-se às propriedades secundárias cujo vínculo não foi identificado.</a:t>
            </a:r>
          </a:p>
          <a:p>
            <a:pPr algn="just" defTabSz="914126">
              <a:spcAft>
                <a:spcPts val="600"/>
              </a:spcAft>
              <a:defRPr/>
            </a:pPr>
            <a:r>
              <a:rPr lang="pt-BR" sz="1400" b="1" dirty="0">
                <a:solidFill>
                  <a:srgbClr val="595959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*** O próximo lote está previsto para 30/01/2018.</a:t>
            </a:r>
            <a:endParaRPr lang="pt-BR" sz="1400" dirty="0">
              <a:solidFill>
                <a:srgbClr val="595959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7BDF345C-1F97-47E2-9A43-8E33E768EB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892536"/>
              </p:ext>
            </p:extLst>
          </p:nvPr>
        </p:nvGraphicFramePr>
        <p:xfrm>
          <a:off x="243379" y="664348"/>
          <a:ext cx="10654748" cy="5047346"/>
        </p:xfrm>
        <a:graphic>
          <a:graphicData uri="http://schemas.openxmlformats.org/drawingml/2006/table">
            <a:tbl>
              <a:tblPr/>
              <a:tblGrid>
                <a:gridCol w="631266">
                  <a:extLst>
                    <a:ext uri="{9D8B030D-6E8A-4147-A177-3AD203B41FA5}">
                      <a16:colId xmlns:a16="http://schemas.microsoft.com/office/drawing/2014/main" val="123168019"/>
                    </a:ext>
                  </a:extLst>
                </a:gridCol>
                <a:gridCol w="703777">
                  <a:extLst>
                    <a:ext uri="{9D8B030D-6E8A-4147-A177-3AD203B41FA5}">
                      <a16:colId xmlns:a16="http://schemas.microsoft.com/office/drawing/2014/main" val="925860226"/>
                    </a:ext>
                  </a:extLst>
                </a:gridCol>
                <a:gridCol w="1484328">
                  <a:extLst>
                    <a:ext uri="{9D8B030D-6E8A-4147-A177-3AD203B41FA5}">
                      <a16:colId xmlns:a16="http://schemas.microsoft.com/office/drawing/2014/main" val="3989895867"/>
                    </a:ext>
                  </a:extLst>
                </a:gridCol>
                <a:gridCol w="1164430">
                  <a:extLst>
                    <a:ext uri="{9D8B030D-6E8A-4147-A177-3AD203B41FA5}">
                      <a16:colId xmlns:a16="http://schemas.microsoft.com/office/drawing/2014/main" val="245909466"/>
                    </a:ext>
                  </a:extLst>
                </a:gridCol>
                <a:gridCol w="1518451">
                  <a:extLst>
                    <a:ext uri="{9D8B030D-6E8A-4147-A177-3AD203B41FA5}">
                      <a16:colId xmlns:a16="http://schemas.microsoft.com/office/drawing/2014/main" val="1217171101"/>
                    </a:ext>
                  </a:extLst>
                </a:gridCol>
                <a:gridCol w="3139269">
                  <a:extLst>
                    <a:ext uri="{9D8B030D-6E8A-4147-A177-3AD203B41FA5}">
                      <a16:colId xmlns:a16="http://schemas.microsoft.com/office/drawing/2014/main" val="3683382793"/>
                    </a:ext>
                  </a:extLst>
                </a:gridCol>
                <a:gridCol w="2013227">
                  <a:extLst>
                    <a:ext uri="{9D8B030D-6E8A-4147-A177-3AD203B41FA5}">
                      <a16:colId xmlns:a16="http://schemas.microsoft.com/office/drawing/2014/main" val="2370772645"/>
                    </a:ext>
                  </a:extLst>
                </a:gridCol>
              </a:tblGrid>
              <a:tr h="449346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FBFCFF"/>
                          </a:solidFill>
                          <a:effectLst/>
                          <a:latin typeface="Calibri" panose="020F0502020204030204" pitchFamily="34" charset="0"/>
                        </a:rPr>
                        <a:t>Lote***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319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FBFCFF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319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FBFCFF"/>
                          </a:solidFill>
                          <a:effectLst/>
                          <a:latin typeface="Calibri" panose="020F0502020204030204" pitchFamily="34" charset="0"/>
                        </a:rPr>
                        <a:t>Quantidade de Pessoas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319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FBFCFF"/>
                          </a:solidFill>
                          <a:effectLst/>
                          <a:latin typeface="Calibri" panose="020F0502020204030204" pitchFamily="34" charset="0"/>
                        </a:rPr>
                        <a:t>Quantidade de Famílias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319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FBFCFF"/>
                          </a:solidFill>
                          <a:effectLst/>
                          <a:latin typeface="Calibri" panose="020F0502020204030204" pitchFamily="34" charset="0"/>
                        </a:rPr>
                        <a:t>Quantidade de Propriedades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319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FBFCFF"/>
                          </a:solidFill>
                          <a:effectLst/>
                          <a:latin typeface="Calibri" panose="020F0502020204030204" pitchFamily="34" charset="0"/>
                        </a:rPr>
                        <a:t>Campanha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319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FBFCFF"/>
                          </a:solidFill>
                          <a:effectLst/>
                          <a:latin typeface="Calibri" panose="020F0502020204030204" pitchFamily="34" charset="0"/>
                        </a:rPr>
                        <a:t>Status CIF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31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8051925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04/nov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Rio Doce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160762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25/nov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321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321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Rio Doce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Arpovado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510764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12/dez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5659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1596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1586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Rio Doce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126674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20/jan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5585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1661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Rio Doce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Arpovado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679217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13/fev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8440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2581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2592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Rio Doce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011225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10/mar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13318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3976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Rio Doce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Arpovado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302654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16/mar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2443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717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745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Rio Doce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609537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23/mar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5065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1465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2028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Rio Doce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Arpovado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313856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29/mar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2405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1025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Rio Doce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232346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29/mar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353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Barra Longa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Arpovado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78791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09/mai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468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Barra Longa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358057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08/jun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318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1ª Barra Longa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Arpovado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24135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14/jun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4679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1463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1606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2ª Campanha - Grupo Prioritário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53067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11/jul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3711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1131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1189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2ª Campanha + Demais Solicitações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Arpovado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5227452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23/ago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4127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1284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1407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2ª Campanha + Demais Solicitações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3064033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21/set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3325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1076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1109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2ª Campanha + Demais Solicitações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Arpovado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096107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28/set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1471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461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2ª Campanha – DPU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488229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18**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26/out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2919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1242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2ª Campanha + Campanha Final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Parcialmente 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309502"/>
                  </a:ext>
                </a:extLst>
              </a:tr>
              <a:tr h="2299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19**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30/nov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2.662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858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969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Campanha Final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Parcialmente Aprovado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688010"/>
                  </a:ext>
                </a:extLst>
              </a:tr>
              <a:tr h="22990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009" marR="9009" marT="9009" marB="0" anchor="ctr">
                    <a:lnL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68.080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20.459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22.423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009" marR="9009" marT="9009" marB="0" anchor="ctr">
                    <a:lnL>
                      <a:noFill/>
                    </a:lnL>
                    <a:lnR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319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381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9" y="13374"/>
            <a:ext cx="11108418" cy="131184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err="1"/>
              <a:t>Ações</a:t>
            </a:r>
            <a:r>
              <a:rPr lang="en-US" dirty="0"/>
              <a:t> de Comunicação </a:t>
            </a:r>
            <a:r>
              <a:rPr lang="en-US" dirty="0" err="1"/>
              <a:t>executadas</a:t>
            </a:r>
            <a:r>
              <a:rPr lang="en-US" dirty="0"/>
              <a:t> para </a:t>
            </a:r>
            <a:r>
              <a:rPr lang="en-US" dirty="0" err="1"/>
              <a:t>encerramento</a:t>
            </a:r>
            <a:r>
              <a:rPr lang="en-US" dirty="0"/>
              <a:t> das </a:t>
            </a:r>
            <a:r>
              <a:rPr lang="en-US" dirty="0" err="1"/>
              <a:t>solicitações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cadastro</a:t>
            </a:r>
            <a:r>
              <a:rPr lang="en-US" dirty="0"/>
              <a:t>.</a:t>
            </a:r>
          </a:p>
        </p:txBody>
      </p:sp>
      <p:sp>
        <p:nvSpPr>
          <p:cNvPr id="6" name="Espaço Reservado para Texto 3">
            <a:extLst>
              <a:ext uri="{FF2B5EF4-FFF2-40B4-BE49-F238E27FC236}">
                <a16:creationId xmlns:a16="http://schemas.microsoft.com/office/drawing/2014/main" id="{D1466781-D4A3-4247-942F-00AA252250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461" y="1073427"/>
            <a:ext cx="8763230" cy="2875721"/>
          </a:xfrm>
        </p:spPr>
        <p:txBody>
          <a:bodyPr/>
          <a:lstStyle/>
          <a:p>
            <a:r>
              <a:rPr lang="pt-BR" b="1" dirty="0"/>
              <a:t>Imprensa: </a:t>
            </a:r>
            <a:r>
              <a:rPr lang="pt-BR" dirty="0"/>
              <a:t>Produção e distribuição de release (Abrangência nacional);</a:t>
            </a:r>
          </a:p>
          <a:p>
            <a:r>
              <a:rPr lang="pt-BR" b="1" dirty="0"/>
              <a:t>Conteúdo digital: </a:t>
            </a:r>
            <a:r>
              <a:rPr lang="pt-BR" dirty="0"/>
              <a:t>site renova, postagens em redes sociais, “pílulas” de </a:t>
            </a:r>
            <a:r>
              <a:rPr lang="pt-BR" dirty="0" err="1"/>
              <a:t>whatsapp</a:t>
            </a:r>
            <a:r>
              <a:rPr lang="pt-BR" dirty="0"/>
              <a:t>;</a:t>
            </a:r>
          </a:p>
          <a:p>
            <a:r>
              <a:rPr lang="pt-BR" b="1" dirty="0"/>
              <a:t>Território: </a:t>
            </a:r>
            <a:r>
              <a:rPr lang="pt-BR" dirty="0"/>
              <a:t>Rádio renova, veiculação de carro volante com mensagem chave, distribuição de cartilhas nas comunidades e para lideranças;</a:t>
            </a:r>
          </a:p>
          <a:p>
            <a:r>
              <a:rPr lang="pt-BR" b="1" dirty="0"/>
              <a:t>Institucional</a:t>
            </a:r>
            <a:r>
              <a:rPr lang="pt-BR" dirty="0"/>
              <a:t>: Ofícios encaminhados para instituições públicas e reuniões realizadas com Prefeito, Secretários, Técnicos, entre outras lideranças.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808F72E-7C14-4645-8AE5-97B7100CB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04631">
            <a:off x="9989951" y="1311407"/>
            <a:ext cx="1365500" cy="242755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7AE7262-925C-401D-91B3-E941FED01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390481">
            <a:off x="9547039" y="2443639"/>
            <a:ext cx="1364850" cy="242640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E4C4958-B448-45AF-B032-AD1FC41870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235745">
            <a:off x="9797774" y="3649175"/>
            <a:ext cx="1364850" cy="2426400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8ECA158E-A531-48C8-B2F7-B3C32CAB50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469" y="4003659"/>
            <a:ext cx="3061546" cy="1722120"/>
          </a:xfrm>
          <a:prstGeom prst="rect">
            <a:avLst/>
          </a:prstGeom>
        </p:spPr>
      </p:pic>
      <p:sp>
        <p:nvSpPr>
          <p:cNvPr id="17" name="Espaço Reservado para Texto 2">
            <a:extLst>
              <a:ext uri="{FF2B5EF4-FFF2-40B4-BE49-F238E27FC236}">
                <a16:creationId xmlns:a16="http://schemas.microsoft.com/office/drawing/2014/main" id="{D08F5984-B228-42BF-8EA3-AF5AD8A13225}"/>
              </a:ext>
            </a:extLst>
          </p:cNvPr>
          <p:cNvSpPr txBox="1">
            <a:spLocks/>
          </p:cNvSpPr>
          <p:nvPr/>
        </p:nvSpPr>
        <p:spPr>
          <a:xfrm>
            <a:off x="117965" y="5740731"/>
            <a:ext cx="3300984" cy="328103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São Pedro dos Ferros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DCAF4603-A27A-4B57-8A58-38F6498F8C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7364" y="4003659"/>
            <a:ext cx="2300097" cy="1725073"/>
          </a:xfrm>
          <a:prstGeom prst="rect">
            <a:avLst/>
          </a:prstGeom>
        </p:spPr>
      </p:pic>
      <p:sp>
        <p:nvSpPr>
          <p:cNvPr id="20" name="Espaço Reservado para Texto 2">
            <a:extLst>
              <a:ext uri="{FF2B5EF4-FFF2-40B4-BE49-F238E27FC236}">
                <a16:creationId xmlns:a16="http://schemas.microsoft.com/office/drawing/2014/main" id="{8BD4A512-5468-47B7-BF4F-102E122662C6}"/>
              </a:ext>
            </a:extLst>
          </p:cNvPr>
          <p:cNvSpPr txBox="1">
            <a:spLocks/>
          </p:cNvSpPr>
          <p:nvPr/>
        </p:nvSpPr>
        <p:spPr>
          <a:xfrm>
            <a:off x="2920800" y="5780290"/>
            <a:ext cx="3300984" cy="328103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Conselheiro Pena - CRAS</a:t>
            </a: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087225D5-DA77-4E85-BB99-30536252B6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6628523" y="3333945"/>
            <a:ext cx="1722120" cy="3061547"/>
          </a:xfrm>
          <a:prstGeom prst="rect">
            <a:avLst/>
          </a:prstGeom>
        </p:spPr>
      </p:pic>
      <p:sp>
        <p:nvSpPr>
          <p:cNvPr id="23" name="Espaço Reservado para Texto 2">
            <a:extLst>
              <a:ext uri="{FF2B5EF4-FFF2-40B4-BE49-F238E27FC236}">
                <a16:creationId xmlns:a16="http://schemas.microsoft.com/office/drawing/2014/main" id="{14788E96-0D4B-484C-B672-F7225B011DCF}"/>
              </a:ext>
            </a:extLst>
          </p:cNvPr>
          <p:cNvSpPr txBox="1">
            <a:spLocks/>
          </p:cNvSpPr>
          <p:nvPr/>
        </p:nvSpPr>
        <p:spPr>
          <a:xfrm>
            <a:off x="5778298" y="5791179"/>
            <a:ext cx="3300984" cy="449932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Periquito - Se da Associação de Pescadores</a:t>
            </a:r>
          </a:p>
        </p:txBody>
      </p:sp>
    </p:spTree>
    <p:extLst>
      <p:ext uri="{BB962C8B-B14F-4D97-AF65-F5344CB8AC3E}">
        <p14:creationId xmlns:p14="http://schemas.microsoft.com/office/powerpoint/2010/main" val="821508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94469" y="13375"/>
            <a:ext cx="11108418" cy="74372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err="1"/>
              <a:t>Registros</a:t>
            </a:r>
            <a:r>
              <a:rPr lang="en-US" dirty="0"/>
              <a:t> da </a:t>
            </a:r>
            <a:r>
              <a:rPr lang="en-US" dirty="0" err="1"/>
              <a:t>divulgação</a:t>
            </a:r>
            <a:endParaRPr lang="en-US" dirty="0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617A15BF-4EBD-4888-8578-411E8EBB2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69" y="931638"/>
            <a:ext cx="2432327" cy="21739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4C985ADB-665F-43A0-929B-15A5D62CAA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639" y="931638"/>
            <a:ext cx="3641942" cy="21739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Espaço Reservado para Texto 2">
            <a:extLst>
              <a:ext uri="{FF2B5EF4-FFF2-40B4-BE49-F238E27FC236}">
                <a16:creationId xmlns:a16="http://schemas.microsoft.com/office/drawing/2014/main" id="{01ABAF8C-82BB-4383-9E5A-D4A6706B49AD}"/>
              </a:ext>
            </a:extLst>
          </p:cNvPr>
          <p:cNvSpPr txBox="1">
            <a:spLocks/>
          </p:cNvSpPr>
          <p:nvPr/>
        </p:nvSpPr>
        <p:spPr>
          <a:xfrm>
            <a:off x="119270" y="3147905"/>
            <a:ext cx="3117369" cy="509695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Entrevista ESTV 1ª Edição/Globo– Linhares (ES)</a:t>
            </a:r>
          </a:p>
        </p:txBody>
      </p:sp>
      <p:sp>
        <p:nvSpPr>
          <p:cNvPr id="25" name="Espaço Reservado para Texto 2">
            <a:extLst>
              <a:ext uri="{FF2B5EF4-FFF2-40B4-BE49-F238E27FC236}">
                <a16:creationId xmlns:a16="http://schemas.microsoft.com/office/drawing/2014/main" id="{DE0EA6E4-CA36-4457-83DF-8D8BB9DA8055}"/>
              </a:ext>
            </a:extLst>
          </p:cNvPr>
          <p:cNvSpPr txBox="1">
            <a:spLocks/>
          </p:cNvSpPr>
          <p:nvPr/>
        </p:nvSpPr>
        <p:spPr>
          <a:xfrm>
            <a:off x="3652055" y="3147905"/>
            <a:ext cx="2835965" cy="509695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Matéria Portal R7 (Nacional)</a:t>
            </a:r>
          </a:p>
        </p:txBody>
      </p:sp>
      <p:pic>
        <p:nvPicPr>
          <p:cNvPr id="26" name="Imagem 25">
            <a:extLst>
              <a:ext uri="{FF2B5EF4-FFF2-40B4-BE49-F238E27FC236}">
                <a16:creationId xmlns:a16="http://schemas.microsoft.com/office/drawing/2014/main" id="{9141E6C9-FB44-4743-8323-E00CCF5673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4739" y="945162"/>
            <a:ext cx="2434797" cy="1369573"/>
          </a:xfrm>
          <a:prstGeom prst="rect">
            <a:avLst/>
          </a:prstGeom>
        </p:spPr>
      </p:pic>
      <p:sp>
        <p:nvSpPr>
          <p:cNvPr id="27" name="Espaço Reservado para Texto 2">
            <a:extLst>
              <a:ext uri="{FF2B5EF4-FFF2-40B4-BE49-F238E27FC236}">
                <a16:creationId xmlns:a16="http://schemas.microsoft.com/office/drawing/2014/main" id="{7F484AB7-EE69-49F3-820D-88601A1F805E}"/>
              </a:ext>
            </a:extLst>
          </p:cNvPr>
          <p:cNvSpPr txBox="1">
            <a:spLocks/>
          </p:cNvSpPr>
          <p:nvPr/>
        </p:nvSpPr>
        <p:spPr>
          <a:xfrm>
            <a:off x="8091553" y="2638210"/>
            <a:ext cx="2835965" cy="509695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Carro volante em Córrego Novo (MG) – Sede e Comunidades Rurais</a:t>
            </a:r>
          </a:p>
        </p:txBody>
      </p:sp>
      <p:pic>
        <p:nvPicPr>
          <p:cNvPr id="28" name="Imagem 27">
            <a:extLst>
              <a:ext uri="{FF2B5EF4-FFF2-40B4-BE49-F238E27FC236}">
                <a16:creationId xmlns:a16="http://schemas.microsoft.com/office/drawing/2014/main" id="{B1BC3530-C5E1-416E-A758-873564300F8D}"/>
              </a:ext>
            </a:extLst>
          </p:cNvPr>
          <p:cNvPicPr/>
          <p:nvPr/>
        </p:nvPicPr>
        <p:blipFill rotWithShape="1">
          <a:blip r:embed="rId5"/>
          <a:srcRect l="16051" t="5334" r="16040" b="5250"/>
          <a:stretch/>
        </p:blipFill>
        <p:spPr bwMode="auto">
          <a:xfrm>
            <a:off x="9705694" y="931638"/>
            <a:ext cx="2285724" cy="15902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17FE04B7-11A7-406C-8AF7-C7A3BAF76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557" y="3845668"/>
            <a:ext cx="2447678" cy="1376819"/>
          </a:xfrm>
          <a:prstGeom prst="rect">
            <a:avLst/>
          </a:prstGeom>
        </p:spPr>
      </p:pic>
      <p:sp>
        <p:nvSpPr>
          <p:cNvPr id="29" name="Espaço Reservado para Texto 2">
            <a:extLst>
              <a:ext uri="{FF2B5EF4-FFF2-40B4-BE49-F238E27FC236}">
                <a16:creationId xmlns:a16="http://schemas.microsoft.com/office/drawing/2014/main" id="{B9F89C22-C5A2-46C0-AD85-3EC2717BB1A5}"/>
              </a:ext>
            </a:extLst>
          </p:cNvPr>
          <p:cNvSpPr txBox="1">
            <a:spLocks/>
          </p:cNvSpPr>
          <p:nvPr/>
        </p:nvSpPr>
        <p:spPr>
          <a:xfrm>
            <a:off x="200325" y="5419759"/>
            <a:ext cx="2835965" cy="509695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Panfletagem – São Pedro dos Ferros (MG)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D04C6AA9-1258-4E74-9A1A-8CE61492EA8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611" t="32064" r="16827" b="16303"/>
          <a:stretch/>
        </p:blipFill>
        <p:spPr>
          <a:xfrm>
            <a:off x="8011466" y="3963436"/>
            <a:ext cx="3388455" cy="1394018"/>
          </a:xfrm>
          <a:prstGeom prst="rect">
            <a:avLst/>
          </a:prstGeom>
        </p:spPr>
      </p:pic>
      <p:sp>
        <p:nvSpPr>
          <p:cNvPr id="30" name="Espaço Reservado para Texto 2">
            <a:extLst>
              <a:ext uri="{FF2B5EF4-FFF2-40B4-BE49-F238E27FC236}">
                <a16:creationId xmlns:a16="http://schemas.microsoft.com/office/drawing/2014/main" id="{7E2C1A81-AEAE-435B-9004-DBCF63E54775}"/>
              </a:ext>
            </a:extLst>
          </p:cNvPr>
          <p:cNvSpPr txBox="1">
            <a:spLocks/>
          </p:cNvSpPr>
          <p:nvPr/>
        </p:nvSpPr>
        <p:spPr>
          <a:xfrm>
            <a:off x="8292137" y="5457315"/>
            <a:ext cx="2835965" cy="509695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Reportagem Rádio CBN – Prorrogação do prazo até 02/01/2018 (Nacional)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4D7AA471-4F38-403A-AA58-59E35A4E606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3192" t="23748" r="42921" b="13513"/>
          <a:stretch/>
        </p:blipFill>
        <p:spPr>
          <a:xfrm>
            <a:off x="5713921" y="3864273"/>
            <a:ext cx="2001896" cy="2083787"/>
          </a:xfrm>
          <a:prstGeom prst="rect">
            <a:avLst/>
          </a:prstGeom>
        </p:spPr>
      </p:pic>
      <p:sp>
        <p:nvSpPr>
          <p:cNvPr id="31" name="Espaço Reservado para Texto 2">
            <a:extLst>
              <a:ext uri="{FF2B5EF4-FFF2-40B4-BE49-F238E27FC236}">
                <a16:creationId xmlns:a16="http://schemas.microsoft.com/office/drawing/2014/main" id="{07F0A52D-A2D9-4862-B150-17BBCC01CCE6}"/>
              </a:ext>
            </a:extLst>
          </p:cNvPr>
          <p:cNvSpPr txBox="1">
            <a:spLocks/>
          </p:cNvSpPr>
          <p:nvPr/>
        </p:nvSpPr>
        <p:spPr>
          <a:xfrm>
            <a:off x="5344370" y="6078271"/>
            <a:ext cx="2835965" cy="509695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Portal Yahoo Notícias (Nacional)</a:t>
            </a:r>
          </a:p>
        </p:txBody>
      </p:sp>
      <p:pic>
        <p:nvPicPr>
          <p:cNvPr id="32" name="Imagem 31">
            <a:extLst>
              <a:ext uri="{FF2B5EF4-FFF2-40B4-BE49-F238E27FC236}">
                <a16:creationId xmlns:a16="http://schemas.microsoft.com/office/drawing/2014/main" id="{1E709311-9581-48F2-9A6E-A334CAC7ECF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3143" t="21041" r="35224" b="23615"/>
          <a:stretch/>
        </p:blipFill>
        <p:spPr>
          <a:xfrm>
            <a:off x="3706598" y="3801422"/>
            <a:ext cx="1711675" cy="1683721"/>
          </a:xfrm>
          <a:prstGeom prst="rect">
            <a:avLst/>
          </a:prstGeom>
        </p:spPr>
      </p:pic>
      <p:sp>
        <p:nvSpPr>
          <p:cNvPr id="33" name="Espaço Reservado para Texto 2">
            <a:extLst>
              <a:ext uri="{FF2B5EF4-FFF2-40B4-BE49-F238E27FC236}">
                <a16:creationId xmlns:a16="http://schemas.microsoft.com/office/drawing/2014/main" id="{1EBC04AE-3757-4220-946C-E12C0BBBE8C2}"/>
              </a:ext>
            </a:extLst>
          </p:cNvPr>
          <p:cNvSpPr txBox="1">
            <a:spLocks/>
          </p:cNvSpPr>
          <p:nvPr/>
        </p:nvSpPr>
        <p:spPr>
          <a:xfrm>
            <a:off x="3236639" y="5615354"/>
            <a:ext cx="2835965" cy="509695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Metro Vitória (ES)</a:t>
            </a:r>
          </a:p>
        </p:txBody>
      </p:sp>
    </p:spTree>
    <p:extLst>
      <p:ext uri="{BB962C8B-B14F-4D97-AF65-F5344CB8AC3E}">
        <p14:creationId xmlns:p14="http://schemas.microsoft.com/office/powerpoint/2010/main" val="608791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Elipse 44">
            <a:extLst>
              <a:ext uri="{FF2B5EF4-FFF2-40B4-BE49-F238E27FC236}">
                <a16:creationId xmlns:a16="http://schemas.microsoft.com/office/drawing/2014/main" id="{818B9B85-E32C-4693-AFA2-B4BB51C41D5A}"/>
              </a:ext>
            </a:extLst>
          </p:cNvPr>
          <p:cNvSpPr/>
          <p:nvPr/>
        </p:nvSpPr>
        <p:spPr>
          <a:xfrm>
            <a:off x="8408733" y="2751711"/>
            <a:ext cx="1921565" cy="1921565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pt-BR" dirty="0"/>
              <a:t>UNIVERSO DE TRATATIVA NA CAMPANHA FINAL</a:t>
            </a:r>
          </a:p>
        </p:txBody>
      </p:sp>
      <p:sp>
        <p:nvSpPr>
          <p:cNvPr id="24" name="Espaço Reservado para Texto 2"/>
          <p:cNvSpPr txBox="1">
            <a:spLocks/>
          </p:cNvSpPr>
          <p:nvPr/>
        </p:nvSpPr>
        <p:spPr>
          <a:xfrm>
            <a:off x="383030" y="1009661"/>
            <a:ext cx="11171897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defTabSz="457200">
              <a:spcBef>
                <a:spcPct val="20000"/>
              </a:spcBef>
              <a:defRPr/>
            </a:pPr>
            <a:r>
              <a:rPr lang="pt-BR" sz="1900" dirty="0">
                <a:solidFill>
                  <a:srgbClr val="000000"/>
                </a:solidFill>
                <a:latin typeface="Verdana"/>
                <a:cs typeface="Verdana"/>
              </a:rPr>
              <a:t>UNIVERSO DE ATENDIMENTO NA CAMPANHA FINAL, A PARTIR DAS SOLICITAÇÕES POR CADASTROS RECEBIDAS DE 01/04/2017 ATÉ 02/01/2018</a:t>
            </a:r>
          </a:p>
        </p:txBody>
      </p:sp>
      <p:sp>
        <p:nvSpPr>
          <p:cNvPr id="16" name="Espaço Reservado para Texto 2">
            <a:extLst>
              <a:ext uri="{FF2B5EF4-FFF2-40B4-BE49-F238E27FC236}">
                <a16:creationId xmlns:a16="http://schemas.microsoft.com/office/drawing/2014/main" id="{DB1EC8BD-05FB-4367-BDE3-B0C66DDA2115}"/>
              </a:ext>
            </a:extLst>
          </p:cNvPr>
          <p:cNvSpPr txBox="1">
            <a:spLocks/>
          </p:cNvSpPr>
          <p:nvPr/>
        </p:nvSpPr>
        <p:spPr>
          <a:xfrm>
            <a:off x="1861864" y="3680554"/>
            <a:ext cx="1592527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2000" dirty="0">
                <a:solidFill>
                  <a:schemeClr val="bg1"/>
                </a:solidFill>
                <a:latin typeface="Verdana"/>
                <a:cs typeface="Verdana"/>
              </a:rPr>
              <a:t>9.887</a:t>
            </a:r>
          </a:p>
          <a:p>
            <a:pPr algn="ctr" defTabSz="457200">
              <a:spcBef>
                <a:spcPct val="20000"/>
              </a:spcBef>
              <a:defRPr/>
            </a:pPr>
            <a:r>
              <a:rPr lang="pt-BR" sz="1200" dirty="0">
                <a:solidFill>
                  <a:schemeClr val="bg1"/>
                </a:solidFill>
                <a:latin typeface="Verdana"/>
                <a:cs typeface="Verdana"/>
              </a:rPr>
              <a:t>Manifestantes</a:t>
            </a:r>
          </a:p>
        </p:txBody>
      </p:sp>
      <p:sp>
        <p:nvSpPr>
          <p:cNvPr id="5" name="Sinal de Adição 4">
            <a:extLst>
              <a:ext uri="{FF2B5EF4-FFF2-40B4-BE49-F238E27FC236}">
                <a16:creationId xmlns:a16="http://schemas.microsoft.com/office/drawing/2014/main" id="{271AF13E-75BF-46AF-84AB-689A5402B637}"/>
              </a:ext>
            </a:extLst>
          </p:cNvPr>
          <p:cNvSpPr/>
          <p:nvPr/>
        </p:nvSpPr>
        <p:spPr>
          <a:xfrm>
            <a:off x="4159978" y="3440358"/>
            <a:ext cx="483766" cy="480391"/>
          </a:xfrm>
          <a:prstGeom prst="mathPlus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9" name="Gráfico 8" descr="Usuários">
            <a:extLst>
              <a:ext uri="{FF2B5EF4-FFF2-40B4-BE49-F238E27FC236}">
                <a16:creationId xmlns:a16="http://schemas.microsoft.com/office/drawing/2014/main" id="{7A44A2D7-8AC8-495F-92C9-D533F2947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33594" y="2758596"/>
            <a:ext cx="1049068" cy="1049068"/>
          </a:xfrm>
          <a:prstGeom prst="rect">
            <a:avLst/>
          </a:prstGeom>
        </p:spPr>
      </p:pic>
      <p:sp>
        <p:nvSpPr>
          <p:cNvPr id="22" name="Elipse 21">
            <a:extLst>
              <a:ext uri="{FF2B5EF4-FFF2-40B4-BE49-F238E27FC236}">
                <a16:creationId xmlns:a16="http://schemas.microsoft.com/office/drawing/2014/main" id="{53369AC9-2840-49C6-8136-D5148663CC43}"/>
              </a:ext>
            </a:extLst>
          </p:cNvPr>
          <p:cNvSpPr/>
          <p:nvPr/>
        </p:nvSpPr>
        <p:spPr>
          <a:xfrm>
            <a:off x="5090977" y="2764964"/>
            <a:ext cx="1921565" cy="192156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Espaço Reservado para Texto 2">
            <a:extLst>
              <a:ext uri="{FF2B5EF4-FFF2-40B4-BE49-F238E27FC236}">
                <a16:creationId xmlns:a16="http://schemas.microsoft.com/office/drawing/2014/main" id="{3B1F2569-011A-474B-A0D5-68E1AEED5CE8}"/>
              </a:ext>
            </a:extLst>
          </p:cNvPr>
          <p:cNvSpPr txBox="1">
            <a:spLocks/>
          </p:cNvSpPr>
          <p:nvPr/>
        </p:nvSpPr>
        <p:spPr>
          <a:xfrm>
            <a:off x="5267674" y="3693806"/>
            <a:ext cx="1592527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2000" dirty="0">
                <a:solidFill>
                  <a:schemeClr val="bg1"/>
                </a:solidFill>
                <a:latin typeface="Verdana"/>
                <a:cs typeface="Verdana"/>
              </a:rPr>
              <a:t>2.717</a:t>
            </a:r>
          </a:p>
          <a:p>
            <a:pPr algn="ctr" defTabSz="457200">
              <a:spcBef>
                <a:spcPct val="20000"/>
              </a:spcBef>
              <a:defRPr/>
            </a:pPr>
            <a:r>
              <a:rPr lang="pt-BR" sz="1200" dirty="0">
                <a:solidFill>
                  <a:schemeClr val="bg1"/>
                </a:solidFill>
                <a:latin typeface="Verdana"/>
                <a:cs typeface="Verdana"/>
              </a:rPr>
              <a:t>Não localizados e outras perdas no processo</a:t>
            </a:r>
          </a:p>
        </p:txBody>
      </p:sp>
      <p:sp>
        <p:nvSpPr>
          <p:cNvPr id="26" name="Espaço Reservado para Texto 2">
            <a:extLst>
              <a:ext uri="{FF2B5EF4-FFF2-40B4-BE49-F238E27FC236}">
                <a16:creationId xmlns:a16="http://schemas.microsoft.com/office/drawing/2014/main" id="{EF1BF030-6150-4D39-A64D-EFE7E40B9684}"/>
              </a:ext>
            </a:extLst>
          </p:cNvPr>
          <p:cNvSpPr txBox="1">
            <a:spLocks/>
          </p:cNvSpPr>
          <p:nvPr/>
        </p:nvSpPr>
        <p:spPr>
          <a:xfrm>
            <a:off x="1709580" y="2074429"/>
            <a:ext cx="1910699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Canais de relacionamento</a:t>
            </a:r>
          </a:p>
        </p:txBody>
      </p:sp>
      <p:sp>
        <p:nvSpPr>
          <p:cNvPr id="27" name="Espaço Reservado para Texto 2">
            <a:extLst>
              <a:ext uri="{FF2B5EF4-FFF2-40B4-BE49-F238E27FC236}">
                <a16:creationId xmlns:a16="http://schemas.microsoft.com/office/drawing/2014/main" id="{07557FEC-D63B-47E8-807C-0B87D6D704ED}"/>
              </a:ext>
            </a:extLst>
          </p:cNvPr>
          <p:cNvSpPr txBox="1">
            <a:spLocks/>
          </p:cNvSpPr>
          <p:nvPr/>
        </p:nvSpPr>
        <p:spPr>
          <a:xfrm>
            <a:off x="4505736" y="2073438"/>
            <a:ext cx="3060996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Manifestantes não localizados 1ª e 2ª campanhas</a:t>
            </a:r>
          </a:p>
        </p:txBody>
      </p:sp>
      <p:sp>
        <p:nvSpPr>
          <p:cNvPr id="10" name="Igual a 9">
            <a:extLst>
              <a:ext uri="{FF2B5EF4-FFF2-40B4-BE49-F238E27FC236}">
                <a16:creationId xmlns:a16="http://schemas.microsoft.com/office/drawing/2014/main" id="{67560A87-545D-4114-8534-699BD643C280}"/>
              </a:ext>
            </a:extLst>
          </p:cNvPr>
          <p:cNvSpPr/>
          <p:nvPr/>
        </p:nvSpPr>
        <p:spPr>
          <a:xfrm>
            <a:off x="7575315" y="3456683"/>
            <a:ext cx="502187" cy="489363"/>
          </a:xfrm>
          <a:prstGeom prst="mathEqual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39" name="Gráfico 38" descr="Usuários">
            <a:extLst>
              <a:ext uri="{FF2B5EF4-FFF2-40B4-BE49-F238E27FC236}">
                <a16:creationId xmlns:a16="http://schemas.microsoft.com/office/drawing/2014/main" id="{00A24C05-8A03-48B7-ACEE-D9C58F06CD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56954" y="2777830"/>
            <a:ext cx="1049068" cy="1049068"/>
          </a:xfrm>
          <a:prstGeom prst="rect">
            <a:avLst/>
          </a:prstGeom>
        </p:spPr>
      </p:pic>
      <p:pic>
        <p:nvPicPr>
          <p:cNvPr id="17" name="Gráfico 16" descr="Lápis">
            <a:extLst>
              <a:ext uri="{FF2B5EF4-FFF2-40B4-BE49-F238E27FC236}">
                <a16:creationId xmlns:a16="http://schemas.microsoft.com/office/drawing/2014/main" id="{628650EB-C3B5-43E0-B525-8A4846F62C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77360" y="2985956"/>
            <a:ext cx="421045" cy="421045"/>
          </a:xfrm>
          <a:prstGeom prst="rect">
            <a:avLst/>
          </a:prstGeom>
        </p:spPr>
      </p:pic>
      <p:pic>
        <p:nvPicPr>
          <p:cNvPr id="42" name="Gráfico 41" descr="Lista">
            <a:extLst>
              <a:ext uri="{FF2B5EF4-FFF2-40B4-BE49-F238E27FC236}">
                <a16:creationId xmlns:a16="http://schemas.microsoft.com/office/drawing/2014/main" id="{474C35C9-926C-44DF-9626-ED71385EB8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37284" y="2957392"/>
            <a:ext cx="682478" cy="682478"/>
          </a:xfrm>
          <a:prstGeom prst="rect">
            <a:avLst/>
          </a:prstGeom>
        </p:spPr>
      </p:pic>
      <p:sp>
        <p:nvSpPr>
          <p:cNvPr id="46" name="Espaço Reservado para Texto 2">
            <a:extLst>
              <a:ext uri="{FF2B5EF4-FFF2-40B4-BE49-F238E27FC236}">
                <a16:creationId xmlns:a16="http://schemas.microsoft.com/office/drawing/2014/main" id="{DD7887C1-FC48-4050-8BCE-BD669FEC840F}"/>
              </a:ext>
            </a:extLst>
          </p:cNvPr>
          <p:cNvSpPr txBox="1">
            <a:spLocks/>
          </p:cNvSpPr>
          <p:nvPr/>
        </p:nvSpPr>
        <p:spPr>
          <a:xfrm>
            <a:off x="8430528" y="3680553"/>
            <a:ext cx="1899770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dirty="0">
                <a:solidFill>
                  <a:schemeClr val="bg1"/>
                </a:solidFill>
                <a:latin typeface="Verdana"/>
                <a:cs typeface="Verdana"/>
              </a:rPr>
              <a:t>14.591*</a:t>
            </a:r>
          </a:p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bg1"/>
                </a:solidFill>
                <a:latin typeface="Verdana"/>
                <a:cs typeface="Verdana"/>
              </a:rPr>
              <a:t>Cadastros previstos</a:t>
            </a:r>
          </a:p>
        </p:txBody>
      </p:sp>
      <p:sp>
        <p:nvSpPr>
          <p:cNvPr id="48" name="Espaço Reservado para Texto 2">
            <a:extLst>
              <a:ext uri="{FF2B5EF4-FFF2-40B4-BE49-F238E27FC236}">
                <a16:creationId xmlns:a16="http://schemas.microsoft.com/office/drawing/2014/main" id="{2A3C78E3-BA18-42EB-BEB5-A1D01D361379}"/>
              </a:ext>
            </a:extLst>
          </p:cNvPr>
          <p:cNvSpPr txBox="1">
            <a:spLocks/>
          </p:cNvSpPr>
          <p:nvPr/>
        </p:nvSpPr>
        <p:spPr>
          <a:xfrm>
            <a:off x="8421985" y="2046947"/>
            <a:ext cx="1910699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Universo de tratativas para atendimento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85CE2941-FA11-4EEA-9676-FC325D754689}"/>
              </a:ext>
            </a:extLst>
          </p:cNvPr>
          <p:cNvSpPr txBox="1"/>
          <p:nvPr/>
        </p:nvSpPr>
        <p:spPr>
          <a:xfrm>
            <a:off x="1535444" y="4731031"/>
            <a:ext cx="245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/>
              <a:t>Período de 01/04/2017 até 02/01/2018</a:t>
            </a: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71BB342A-402E-4796-84E5-CA337F3C22EE}"/>
              </a:ext>
            </a:extLst>
          </p:cNvPr>
          <p:cNvSpPr/>
          <p:nvPr/>
        </p:nvSpPr>
        <p:spPr>
          <a:xfrm>
            <a:off x="1751427" y="2729720"/>
            <a:ext cx="1961318" cy="1943558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Espaço Reservado para Texto 2">
            <a:extLst>
              <a:ext uri="{FF2B5EF4-FFF2-40B4-BE49-F238E27FC236}">
                <a16:creationId xmlns:a16="http://schemas.microsoft.com/office/drawing/2014/main" id="{67404797-42AB-4A7C-B777-C893C092E35F}"/>
              </a:ext>
            </a:extLst>
          </p:cNvPr>
          <p:cNvSpPr txBox="1">
            <a:spLocks/>
          </p:cNvSpPr>
          <p:nvPr/>
        </p:nvSpPr>
        <p:spPr>
          <a:xfrm>
            <a:off x="1908248" y="3700434"/>
            <a:ext cx="1592527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2000" dirty="0">
                <a:solidFill>
                  <a:schemeClr val="bg1"/>
                </a:solidFill>
                <a:latin typeface="Verdana"/>
                <a:cs typeface="Verdana"/>
              </a:rPr>
              <a:t>11.874</a:t>
            </a:r>
          </a:p>
          <a:p>
            <a:pPr algn="ctr" defTabSz="457200">
              <a:spcBef>
                <a:spcPct val="20000"/>
              </a:spcBef>
              <a:defRPr/>
            </a:pPr>
            <a:r>
              <a:rPr lang="pt-BR" sz="1200" dirty="0">
                <a:solidFill>
                  <a:schemeClr val="bg1"/>
                </a:solidFill>
                <a:latin typeface="Verdana"/>
                <a:cs typeface="Verdana"/>
              </a:rPr>
              <a:t>Manifestantes</a:t>
            </a:r>
          </a:p>
        </p:txBody>
      </p:sp>
      <p:pic>
        <p:nvPicPr>
          <p:cNvPr id="36" name="Gráfico 35" descr="Usuários">
            <a:extLst>
              <a:ext uri="{FF2B5EF4-FFF2-40B4-BE49-F238E27FC236}">
                <a16:creationId xmlns:a16="http://schemas.microsoft.com/office/drawing/2014/main" id="{9944F9C3-5F76-49CE-B6D4-A6F4DFA230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79978" y="2778476"/>
            <a:ext cx="1049068" cy="1049068"/>
          </a:xfrm>
          <a:prstGeom prst="rect">
            <a:avLst/>
          </a:prstGeom>
        </p:spPr>
      </p:pic>
      <p:sp>
        <p:nvSpPr>
          <p:cNvPr id="47" name="Espaço Reservado para Texto 3">
            <a:extLst>
              <a:ext uri="{FF2B5EF4-FFF2-40B4-BE49-F238E27FC236}">
                <a16:creationId xmlns:a16="http://schemas.microsoft.com/office/drawing/2014/main" id="{227132E9-E605-4626-B2AD-82A3E9BB770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66630" y="5326438"/>
            <a:ext cx="11427622" cy="107909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pt-BR" sz="1800" dirty="0"/>
              <a:t>*  Do universo de manifestações recebidas nos cabais de relacionamento, </a:t>
            </a:r>
            <a:r>
              <a:rPr lang="pt-BR" sz="1800" b="1" dirty="0"/>
              <a:t>4.574 já foram atendidas</a:t>
            </a:r>
            <a:r>
              <a:rPr lang="pt-BR" sz="1800" dirty="0"/>
              <a:t>, restando </a:t>
            </a:r>
            <a:r>
              <a:rPr lang="pt-BR" sz="1800" b="1" dirty="0"/>
              <a:t>7.300 atendimentos provenientes dos canais de relacionamento</a:t>
            </a:r>
            <a:r>
              <a:rPr lang="pt-BR" sz="1800" dirty="0"/>
              <a:t>. Soma-se a esse total os </a:t>
            </a:r>
            <a:r>
              <a:rPr lang="pt-BR" sz="1800" b="1" dirty="0"/>
              <a:t>2.717 Não Localizados</a:t>
            </a:r>
            <a:r>
              <a:rPr lang="pt-BR" sz="1800" dirty="0"/>
              <a:t>, (Duplicidades, Reclusos e Recusa), resultando um total de </a:t>
            </a:r>
            <a:r>
              <a:rPr lang="pt-BR" sz="1800" b="1" dirty="0"/>
              <a:t>10.017 atendimentos até o encerramento</a:t>
            </a:r>
            <a:r>
              <a:rPr lang="pt-BR" sz="1800" dirty="0"/>
              <a:t> da Campanha Final. </a:t>
            </a:r>
          </a:p>
        </p:txBody>
      </p:sp>
    </p:spTree>
    <p:extLst>
      <p:ext uri="{BB962C8B-B14F-4D97-AF65-F5344CB8AC3E}">
        <p14:creationId xmlns:p14="http://schemas.microsoft.com/office/powerpoint/2010/main" val="2499458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66630" y="322628"/>
            <a:ext cx="10512862" cy="953851"/>
          </a:xfrm>
        </p:spPr>
        <p:txBody>
          <a:bodyPr/>
          <a:lstStyle/>
          <a:p>
            <a:pPr algn="l"/>
            <a:r>
              <a:rPr lang="pt-BR" dirty="0"/>
              <a:t>DISTRIBUIÇÃO DAS MANIFESTAÇÕES  PARA TRATAMENTO A PARTIR DE JANEIRO DE 2018</a:t>
            </a:r>
          </a:p>
        </p:txBody>
      </p:sp>
      <p:graphicFrame>
        <p:nvGraphicFramePr>
          <p:cNvPr id="14" name="Tabela 13">
            <a:extLst>
              <a:ext uri="{FF2B5EF4-FFF2-40B4-BE49-F238E27FC236}">
                <a16:creationId xmlns:a16="http://schemas.microsoft.com/office/drawing/2014/main" id="{4668B1B5-8D36-4DD0-A7BD-EEA9ECA264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8978053"/>
              </p:ext>
            </p:extLst>
          </p:nvPr>
        </p:nvGraphicFramePr>
        <p:xfrm>
          <a:off x="505168" y="1265547"/>
          <a:ext cx="3556000" cy="3101340"/>
        </p:xfrm>
        <a:graphic>
          <a:graphicData uri="http://schemas.openxmlformats.org/drawingml/2006/table">
            <a:tbl>
              <a:tblPr/>
              <a:tblGrid>
                <a:gridCol w="1511775">
                  <a:extLst>
                    <a:ext uri="{9D8B030D-6E8A-4147-A177-3AD203B41FA5}">
                      <a16:colId xmlns:a16="http://schemas.microsoft.com/office/drawing/2014/main" val="1763388708"/>
                    </a:ext>
                  </a:extLst>
                </a:gridCol>
                <a:gridCol w="1245551">
                  <a:extLst>
                    <a:ext uri="{9D8B030D-6E8A-4147-A177-3AD203B41FA5}">
                      <a16:colId xmlns:a16="http://schemas.microsoft.com/office/drawing/2014/main" val="4059592901"/>
                    </a:ext>
                  </a:extLst>
                </a:gridCol>
                <a:gridCol w="798674">
                  <a:extLst>
                    <a:ext uri="{9D8B030D-6E8A-4147-A177-3AD203B41FA5}">
                      <a16:colId xmlns:a16="http://schemas.microsoft.com/office/drawing/2014/main" val="3941340387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UF/Município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Solicitações a serem atendidas até 30/06/2018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36915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Aracruz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4422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Baixo Guandu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76785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Colatina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5825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Conceição da Barra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5,88%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22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1148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Linhares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02694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Marilândia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4656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São Mateus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5935015"/>
                  </a:ext>
                </a:extLst>
              </a:tr>
              <a:tr h="1114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689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Outras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46924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59,60%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4324735"/>
                  </a:ext>
                </a:extLst>
              </a:tr>
            </a:tbl>
          </a:graphicData>
        </a:graphic>
      </p:graphicFrame>
      <p:graphicFrame>
        <p:nvGraphicFramePr>
          <p:cNvPr id="20" name="Tabela 19">
            <a:extLst>
              <a:ext uri="{FF2B5EF4-FFF2-40B4-BE49-F238E27FC236}">
                <a16:creationId xmlns:a16="http://schemas.microsoft.com/office/drawing/2014/main" id="{68017D8E-9E5A-4FA5-8FB6-7D3B7BC022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344535"/>
              </p:ext>
            </p:extLst>
          </p:nvPr>
        </p:nvGraphicFramePr>
        <p:xfrm>
          <a:off x="4179956" y="1252295"/>
          <a:ext cx="3556000" cy="4429125"/>
        </p:xfrm>
        <a:graphic>
          <a:graphicData uri="http://schemas.openxmlformats.org/drawingml/2006/table">
            <a:tbl>
              <a:tblPr/>
              <a:tblGrid>
                <a:gridCol w="1511775">
                  <a:extLst>
                    <a:ext uri="{9D8B030D-6E8A-4147-A177-3AD203B41FA5}">
                      <a16:colId xmlns:a16="http://schemas.microsoft.com/office/drawing/2014/main" val="852055487"/>
                    </a:ext>
                  </a:extLst>
                </a:gridCol>
                <a:gridCol w="1245551">
                  <a:extLst>
                    <a:ext uri="{9D8B030D-6E8A-4147-A177-3AD203B41FA5}">
                      <a16:colId xmlns:a16="http://schemas.microsoft.com/office/drawing/2014/main" val="3846288674"/>
                    </a:ext>
                  </a:extLst>
                </a:gridCol>
                <a:gridCol w="798674">
                  <a:extLst>
                    <a:ext uri="{9D8B030D-6E8A-4147-A177-3AD203B41FA5}">
                      <a16:colId xmlns:a16="http://schemas.microsoft.com/office/drawing/2014/main" val="2272127848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UF/Município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Solicitações a serem atendidas até 30/06/2018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0487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Aimorés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81313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Alpercata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2854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Barra Longa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90926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Belo Oriente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3342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Bom Jesus do Galho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3111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Bugre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1629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Caratinga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21061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Conselheiro Pena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3860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Dionísio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9423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Fernandes Tourinho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9568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Galiléia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869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Governador Valadares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7404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Iapu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54914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Ipaba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016762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Ipatinga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53287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Itueta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472563"/>
                  </a:ext>
                </a:extLst>
              </a:tr>
            </a:tbl>
          </a:graphicData>
        </a:graphic>
      </p:graphicFrame>
      <p:graphicFrame>
        <p:nvGraphicFramePr>
          <p:cNvPr id="25" name="Tabela 24">
            <a:extLst>
              <a:ext uri="{FF2B5EF4-FFF2-40B4-BE49-F238E27FC236}">
                <a16:creationId xmlns:a16="http://schemas.microsoft.com/office/drawing/2014/main" id="{D2577EDF-3529-4DF9-A613-DD53389085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454871"/>
              </p:ext>
            </p:extLst>
          </p:nvPr>
        </p:nvGraphicFramePr>
        <p:xfrm>
          <a:off x="7867994" y="1249776"/>
          <a:ext cx="3556000" cy="4865370"/>
        </p:xfrm>
        <a:graphic>
          <a:graphicData uri="http://schemas.openxmlformats.org/drawingml/2006/table">
            <a:tbl>
              <a:tblPr/>
              <a:tblGrid>
                <a:gridCol w="1511775">
                  <a:extLst>
                    <a:ext uri="{9D8B030D-6E8A-4147-A177-3AD203B41FA5}">
                      <a16:colId xmlns:a16="http://schemas.microsoft.com/office/drawing/2014/main" val="1386553982"/>
                    </a:ext>
                  </a:extLst>
                </a:gridCol>
                <a:gridCol w="1245551">
                  <a:extLst>
                    <a:ext uri="{9D8B030D-6E8A-4147-A177-3AD203B41FA5}">
                      <a16:colId xmlns:a16="http://schemas.microsoft.com/office/drawing/2014/main" val="950793525"/>
                    </a:ext>
                  </a:extLst>
                </a:gridCol>
                <a:gridCol w="798674">
                  <a:extLst>
                    <a:ext uri="{9D8B030D-6E8A-4147-A177-3AD203B41FA5}">
                      <a16:colId xmlns:a16="http://schemas.microsoft.com/office/drawing/2014/main" val="149397846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UF/Município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Solicitações a serem atendidas até 30/06/2018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2951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Mariana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5198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Naque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2433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Periquito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2488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Pingo-D'Água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3151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Resplendor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9338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Rio Casca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7695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Rio Doce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6,45%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3471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Santa Cruz do Escalvado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4088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Santana do Paraíso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6037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São Domingos do Prata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5798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São José do Goiabal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5655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 Peixe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359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Sobrália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2167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Timóteo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888891"/>
                  </a:ext>
                </a:extLst>
              </a:tr>
              <a:tr h="111443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Tumiritinga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5954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Outros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4509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37,50%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924065"/>
                  </a:ext>
                </a:extLst>
              </a:tr>
            </a:tbl>
          </a:graphicData>
        </a:graphic>
      </p:graphicFrame>
      <p:sp>
        <p:nvSpPr>
          <p:cNvPr id="44" name="Elipse 43">
            <a:extLst>
              <a:ext uri="{FF2B5EF4-FFF2-40B4-BE49-F238E27FC236}">
                <a16:creationId xmlns:a16="http://schemas.microsoft.com/office/drawing/2014/main" id="{F4EB1772-3E17-4AF0-AC4F-D9D7055CA9A5}"/>
              </a:ext>
            </a:extLst>
          </p:cNvPr>
          <p:cNvSpPr/>
          <p:nvPr/>
        </p:nvSpPr>
        <p:spPr>
          <a:xfrm>
            <a:off x="1298714" y="5102086"/>
            <a:ext cx="1676629" cy="1678285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Espaço Reservado para Texto 2">
            <a:extLst>
              <a:ext uri="{FF2B5EF4-FFF2-40B4-BE49-F238E27FC236}">
                <a16:creationId xmlns:a16="http://schemas.microsoft.com/office/drawing/2014/main" id="{5810CA99-6501-40D6-8709-E9865781E27D}"/>
              </a:ext>
            </a:extLst>
          </p:cNvPr>
          <p:cNvSpPr txBox="1">
            <a:spLocks/>
          </p:cNvSpPr>
          <p:nvPr/>
        </p:nvSpPr>
        <p:spPr>
          <a:xfrm>
            <a:off x="1187143" y="6073593"/>
            <a:ext cx="1899770" cy="401156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dirty="0">
                <a:solidFill>
                  <a:schemeClr val="bg1"/>
                </a:solidFill>
                <a:latin typeface="Verdana"/>
                <a:cs typeface="Verdana"/>
              </a:rPr>
              <a:t>7.300</a:t>
            </a:r>
          </a:p>
        </p:txBody>
      </p:sp>
      <p:pic>
        <p:nvPicPr>
          <p:cNvPr id="51" name="Gráfico 50" descr="Lista">
            <a:extLst>
              <a:ext uri="{FF2B5EF4-FFF2-40B4-BE49-F238E27FC236}">
                <a16:creationId xmlns:a16="http://schemas.microsoft.com/office/drawing/2014/main" id="{88E39228-0579-4381-892B-B1A52DCAB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789" y="5301767"/>
            <a:ext cx="682478" cy="682478"/>
          </a:xfrm>
          <a:prstGeom prst="rect">
            <a:avLst/>
          </a:prstGeom>
        </p:spPr>
      </p:pic>
      <p:sp>
        <p:nvSpPr>
          <p:cNvPr id="52" name="Espaço Reservado para Texto 2">
            <a:extLst>
              <a:ext uri="{FF2B5EF4-FFF2-40B4-BE49-F238E27FC236}">
                <a16:creationId xmlns:a16="http://schemas.microsoft.com/office/drawing/2014/main" id="{EAC79B14-1D02-476D-94B5-49F8CA957A5E}"/>
              </a:ext>
            </a:extLst>
          </p:cNvPr>
          <p:cNvSpPr txBox="1">
            <a:spLocks/>
          </p:cNvSpPr>
          <p:nvPr/>
        </p:nvSpPr>
        <p:spPr>
          <a:xfrm>
            <a:off x="531671" y="4448613"/>
            <a:ext cx="3300984" cy="655290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 defTabSz="457200">
              <a:spcBef>
                <a:spcPct val="20000"/>
              </a:spcBef>
              <a:defRPr/>
            </a:pP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Total de novas Manifestações para tratativa a partir de </a:t>
            </a:r>
            <a:r>
              <a:rPr lang="pt-BR" sz="1400" dirty="0" err="1">
                <a:solidFill>
                  <a:schemeClr val="tx1"/>
                </a:solidFill>
                <a:latin typeface="Verdana"/>
                <a:cs typeface="Verdana"/>
              </a:rPr>
              <a:t>jan</a:t>
            </a:r>
            <a:r>
              <a:rPr lang="pt-BR" sz="1400" dirty="0">
                <a:solidFill>
                  <a:schemeClr val="tx1"/>
                </a:solidFill>
                <a:latin typeface="Verdana"/>
                <a:cs typeface="Verdana"/>
              </a:rPr>
              <a:t>/18</a:t>
            </a:r>
          </a:p>
        </p:txBody>
      </p:sp>
    </p:spTree>
    <p:extLst>
      <p:ext uri="{BB962C8B-B14F-4D97-AF65-F5344CB8AC3E}">
        <p14:creationId xmlns:p14="http://schemas.microsoft.com/office/powerpoint/2010/main" val="2608287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Texto 1"/>
          <p:cNvSpPr>
            <a:spLocks noGrp="1"/>
          </p:cNvSpPr>
          <p:nvPr>
            <p:ph type="body" sz="quarter" idx="10"/>
          </p:nvPr>
        </p:nvSpPr>
        <p:spPr>
          <a:xfrm>
            <a:off x="155932" y="13374"/>
            <a:ext cx="7167117" cy="717994"/>
          </a:xfrm>
        </p:spPr>
        <p:txBody>
          <a:bodyPr/>
          <a:lstStyle/>
          <a:p>
            <a:r>
              <a:rPr lang="pt-BR" dirty="0"/>
              <a:t>Cadastro em Mariana</a:t>
            </a:r>
          </a:p>
        </p:txBody>
      </p:sp>
      <p:sp>
        <p:nvSpPr>
          <p:cNvPr id="2" name="Espaço Reservado para Texto 1"/>
          <p:cNvSpPr>
            <a:spLocks noGrp="1"/>
          </p:cNvSpPr>
          <p:nvPr>
            <p:ph type="body" sz="quarter" idx="13"/>
          </p:nvPr>
        </p:nvSpPr>
        <p:spPr>
          <a:xfrm>
            <a:off x="8325853" y="386123"/>
            <a:ext cx="3782728" cy="642500"/>
          </a:xfrm>
        </p:spPr>
        <p:txBody>
          <a:bodyPr/>
          <a:lstStyle/>
          <a:p>
            <a:r>
              <a:rPr lang="pt-BR" dirty="0"/>
              <a:t>Histórico</a:t>
            </a:r>
          </a:p>
        </p:txBody>
      </p:sp>
      <p:sp>
        <p:nvSpPr>
          <p:cNvPr id="8" name="Espaço Reservado para Texto 3">
            <a:extLst>
              <a:ext uri="{FF2B5EF4-FFF2-40B4-BE49-F238E27FC236}">
                <a16:creationId xmlns:a16="http://schemas.microsoft.com/office/drawing/2014/main" id="{EC7E3FB0-65AE-489F-9AF6-1DC5B0D0DF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5643" y="910921"/>
            <a:ext cx="7172532" cy="1441287"/>
          </a:xfrm>
        </p:spPr>
        <p:txBody>
          <a:bodyPr/>
          <a:lstStyle/>
          <a:p>
            <a:r>
              <a:rPr lang="pt-BR" sz="1400" dirty="0"/>
              <a:t>Reelaboração do Formulário de Cadastro (Divisão das perguntas em eixos: I – Bens materiais, II – Atividades econômicas, III – Relações comunitárias; IV – Bens culturais imateriais; V – Metodologia) - </a:t>
            </a:r>
            <a:r>
              <a:rPr lang="pt-BR" sz="1400" b="1" dirty="0">
                <a:solidFill>
                  <a:srgbClr val="92D050"/>
                </a:solidFill>
              </a:rPr>
              <a:t>Concluído</a:t>
            </a:r>
            <a:r>
              <a:rPr lang="pt-BR" sz="1400" dirty="0"/>
              <a:t>;</a:t>
            </a:r>
          </a:p>
          <a:p>
            <a:r>
              <a:rPr lang="pt-BR" sz="1400" dirty="0"/>
              <a:t>Definição do processo de cadastramento - </a:t>
            </a:r>
            <a:r>
              <a:rPr lang="pt-BR" sz="1400" b="1" dirty="0">
                <a:solidFill>
                  <a:srgbClr val="92D050"/>
                </a:solidFill>
              </a:rPr>
              <a:t>Concluído</a:t>
            </a:r>
            <a:r>
              <a:rPr lang="pt-BR" sz="1400" dirty="0"/>
              <a:t>;</a:t>
            </a:r>
          </a:p>
          <a:p>
            <a:r>
              <a:rPr lang="pt-BR" sz="1400" dirty="0"/>
              <a:t>Proposta de cronograma – </a:t>
            </a:r>
            <a:r>
              <a:rPr lang="pt-BR" sz="1400" b="1" dirty="0">
                <a:solidFill>
                  <a:srgbClr val="92D050"/>
                </a:solidFill>
              </a:rPr>
              <a:t>Concluído;</a:t>
            </a:r>
          </a:p>
          <a:p>
            <a:r>
              <a:rPr lang="pt-BR" sz="1400" dirty="0"/>
              <a:t>Pré-teste do formulário e últimos ajustes </a:t>
            </a:r>
            <a:r>
              <a:rPr lang="pt-BR" sz="1400" dirty="0" err="1"/>
              <a:t>infraestruturais</a:t>
            </a:r>
            <a:r>
              <a:rPr lang="pt-BR" sz="1400" dirty="0"/>
              <a:t> e de equipes – </a:t>
            </a:r>
            <a:r>
              <a:rPr lang="pt-BR" sz="1400" b="1" dirty="0">
                <a:solidFill>
                  <a:schemeClr val="bg1">
                    <a:lumMod val="25000"/>
                  </a:schemeClr>
                </a:solidFill>
              </a:rPr>
              <a:t>Em andamento</a:t>
            </a:r>
            <a:r>
              <a:rPr lang="pt-BR" sz="1400" dirty="0"/>
              <a:t>.</a:t>
            </a:r>
          </a:p>
        </p:txBody>
      </p:sp>
      <p:sp>
        <p:nvSpPr>
          <p:cNvPr id="17" name="Espaço Reservado para Texto 5">
            <a:extLst>
              <a:ext uri="{FF2B5EF4-FFF2-40B4-BE49-F238E27FC236}">
                <a16:creationId xmlns:a16="http://schemas.microsoft.com/office/drawing/2014/main" id="{742689D6-08FB-4F54-BEA4-78CB6F218D5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73980" y="1154505"/>
            <a:ext cx="3638348" cy="4303716"/>
          </a:xfrm>
        </p:spPr>
        <p:txBody>
          <a:bodyPr/>
          <a:lstStyle/>
          <a:p>
            <a:r>
              <a:rPr lang="pt-BR" sz="1500" dirty="0"/>
              <a:t>Desde de </a:t>
            </a:r>
            <a:r>
              <a:rPr lang="pt-BR" sz="1500" b="1" dirty="0"/>
              <a:t>13/02/2017</a:t>
            </a:r>
            <a:r>
              <a:rPr lang="pt-BR" sz="1500" dirty="0"/>
              <a:t> foram retomados os diálogos entre Fundação Renova, Comissão de Atingidos de Mariana e sua Assessoria Técnica (</a:t>
            </a:r>
            <a:r>
              <a:rPr lang="pt-BR" sz="1500" dirty="0" err="1"/>
              <a:t>Cáritas</a:t>
            </a:r>
            <a:r>
              <a:rPr lang="pt-BR" sz="1500" dirty="0"/>
              <a:t>). A partir de então, foi formado um </a:t>
            </a:r>
            <a:r>
              <a:rPr lang="pt-BR" sz="1500" b="1" dirty="0"/>
              <a:t>Grupo de Trabalho </a:t>
            </a:r>
            <a:r>
              <a:rPr lang="pt-BR" sz="1500" dirty="0"/>
              <a:t>voltado para discutir o processo de reparação no município, inclusive o cadastro. A partir de 17/03/2017 até 29/11/2017 foram realizadas </a:t>
            </a:r>
            <a:r>
              <a:rPr lang="pt-BR" sz="1500" b="1" dirty="0"/>
              <a:t>16 reuniões de trabalho</a:t>
            </a:r>
            <a:r>
              <a:rPr lang="pt-BR" sz="1500" dirty="0"/>
              <a:t>.</a:t>
            </a:r>
            <a:endParaRPr lang="en-US" sz="1500" dirty="0"/>
          </a:p>
          <a:p>
            <a:endParaRPr lang="pt-BR" sz="1500" dirty="0"/>
          </a:p>
        </p:txBody>
      </p: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B3EF6E5E-5A31-4D80-A706-0DDEAA39D89F}"/>
              </a:ext>
            </a:extLst>
          </p:cNvPr>
          <p:cNvSpPr txBox="1">
            <a:spLocks/>
          </p:cNvSpPr>
          <p:nvPr/>
        </p:nvSpPr>
        <p:spPr>
          <a:xfrm>
            <a:off x="383031" y="588310"/>
            <a:ext cx="9777269" cy="370733"/>
          </a:xfrm>
          <a:prstGeom prst="rect">
            <a:avLst/>
          </a:prstGeom>
        </p:spPr>
        <p:txBody>
          <a:bodyPr/>
          <a:lstStyle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baseline="0">
                <a:solidFill>
                  <a:srgbClr val="EB7D22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defTabSz="457200">
              <a:spcBef>
                <a:spcPct val="20000"/>
              </a:spcBef>
              <a:defRPr/>
            </a:pPr>
            <a:r>
              <a:rPr lang="pt-BR" sz="1900" dirty="0">
                <a:solidFill>
                  <a:srgbClr val="000000"/>
                </a:solidFill>
                <a:latin typeface="Verdana"/>
                <a:cs typeface="Verdana"/>
              </a:rPr>
              <a:t>DISCUSSÕES REALIZADAS</a:t>
            </a:r>
          </a:p>
        </p:txBody>
      </p:sp>
      <p:sp>
        <p:nvSpPr>
          <p:cNvPr id="7" name="Espaço Reservado para Texto 3">
            <a:extLst>
              <a:ext uri="{FF2B5EF4-FFF2-40B4-BE49-F238E27FC236}">
                <a16:creationId xmlns:a16="http://schemas.microsoft.com/office/drawing/2014/main" id="{198B8B4B-40DC-486D-9423-660ACAC968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4471" y="3670852"/>
            <a:ext cx="7424312" cy="2199862"/>
          </a:xfrm>
        </p:spPr>
        <p:txBody>
          <a:bodyPr/>
          <a:lstStyle/>
          <a:p>
            <a:pPr marL="0" indent="0">
              <a:buNone/>
            </a:pPr>
            <a:r>
              <a:rPr lang="pt-BR" sz="1400" dirty="0"/>
              <a:t>Considerando as definições apresentadas até o momento, o cadastro será realizado a partir das seguintes etapas:</a:t>
            </a:r>
          </a:p>
          <a:p>
            <a:pPr marL="0" indent="0">
              <a:buNone/>
            </a:pPr>
            <a:r>
              <a:rPr lang="pt-BR" sz="1400" b="1" dirty="0"/>
              <a:t>1 – </a:t>
            </a:r>
            <a:r>
              <a:rPr lang="pt-BR" sz="1400" dirty="0"/>
              <a:t>Preparação dos atingidos e mobilização para cadastramento </a:t>
            </a:r>
            <a:r>
              <a:rPr lang="pt-BR" sz="1400" b="1" dirty="0"/>
              <a:t>(</a:t>
            </a:r>
            <a:r>
              <a:rPr lang="pt-BR" sz="1400" b="1" dirty="0" err="1"/>
              <a:t>jan</a:t>
            </a:r>
            <a:r>
              <a:rPr lang="pt-BR" sz="1400" b="1" dirty="0"/>
              <a:t>/2018);</a:t>
            </a:r>
          </a:p>
          <a:p>
            <a:pPr marL="0" indent="0">
              <a:buNone/>
            </a:pPr>
            <a:r>
              <a:rPr lang="pt-BR" sz="1400" b="1" dirty="0"/>
              <a:t>2 – </a:t>
            </a:r>
            <a:r>
              <a:rPr lang="pt-BR" sz="1400" dirty="0"/>
              <a:t>Aplicação do Formulário </a:t>
            </a:r>
            <a:r>
              <a:rPr lang="pt-BR" sz="1400" b="1" dirty="0"/>
              <a:t>(</a:t>
            </a:r>
            <a:r>
              <a:rPr lang="pt-BR" sz="1400" b="1" dirty="0" err="1"/>
              <a:t>fev</a:t>
            </a:r>
            <a:r>
              <a:rPr lang="pt-BR" sz="1400" b="1" dirty="0"/>
              <a:t>/2018);</a:t>
            </a:r>
          </a:p>
          <a:p>
            <a:pPr marL="0" indent="0">
              <a:buNone/>
            </a:pPr>
            <a:r>
              <a:rPr lang="pt-BR" sz="1400" b="1" dirty="0"/>
              <a:t>3 – </a:t>
            </a:r>
            <a:r>
              <a:rPr lang="pt-BR" sz="1400" dirty="0"/>
              <a:t>Realização das vistorias </a:t>
            </a:r>
            <a:r>
              <a:rPr lang="pt-BR" sz="1400" b="1" dirty="0"/>
              <a:t>(</a:t>
            </a:r>
            <a:r>
              <a:rPr lang="pt-BR" sz="1400" b="1" dirty="0" err="1"/>
              <a:t>fev</a:t>
            </a:r>
            <a:r>
              <a:rPr lang="pt-BR" sz="1400" b="1" dirty="0"/>
              <a:t> e mar/2018);</a:t>
            </a:r>
          </a:p>
          <a:p>
            <a:pPr marL="0" indent="0">
              <a:buNone/>
            </a:pPr>
            <a:r>
              <a:rPr lang="pt-BR" sz="1400" b="1" dirty="0"/>
              <a:t>4 </a:t>
            </a:r>
            <a:r>
              <a:rPr lang="pt-BR" sz="1400" dirty="0"/>
              <a:t>– Elaboração da Avaliação de Impactos (Laudos) </a:t>
            </a:r>
            <a:r>
              <a:rPr lang="pt-BR" sz="1400" b="1" dirty="0"/>
              <a:t>(mar até </a:t>
            </a:r>
            <a:r>
              <a:rPr lang="pt-BR" sz="1400" b="1" dirty="0" err="1"/>
              <a:t>mai</a:t>
            </a:r>
            <a:r>
              <a:rPr lang="pt-BR" sz="1400" b="1" dirty="0"/>
              <a:t>/2018);</a:t>
            </a:r>
          </a:p>
          <a:p>
            <a:pPr marL="0" indent="0">
              <a:buNone/>
            </a:pPr>
            <a:r>
              <a:rPr lang="pt-BR" sz="1400" b="1" dirty="0"/>
              <a:t>5 – </a:t>
            </a:r>
            <a:r>
              <a:rPr lang="pt-BR" sz="1400" dirty="0"/>
              <a:t>Aplicação do instrumento complementar do Eixo 4 </a:t>
            </a:r>
            <a:r>
              <a:rPr lang="pt-BR" sz="1400" b="1" dirty="0"/>
              <a:t>(mar até </a:t>
            </a:r>
            <a:r>
              <a:rPr lang="pt-BR" sz="1400" b="1" dirty="0" err="1"/>
              <a:t>mai</a:t>
            </a:r>
            <a:r>
              <a:rPr lang="pt-BR" sz="1400" b="1" dirty="0"/>
              <a:t>/2018).</a:t>
            </a:r>
          </a:p>
          <a:p>
            <a:pPr marL="0" indent="0">
              <a:buNone/>
            </a:pP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2197751354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Azu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Verde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Laranja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ADD1051809F65409F930701B87D584D" ma:contentTypeVersion="2" ma:contentTypeDescription="Crie um novo documento." ma:contentTypeScope="" ma:versionID="9534ec6fee26f07ff604e31be250a8cf">
  <xsd:schema xmlns:xsd="http://www.w3.org/2001/XMLSchema" xmlns:xs="http://www.w3.org/2001/XMLSchema" xmlns:p="http://schemas.microsoft.com/office/2006/metadata/properties" xmlns:ns2="e7b67c5c-f321-4ffc-8a38-2e3c11fc7a25" targetNamespace="http://schemas.microsoft.com/office/2006/metadata/properties" ma:root="true" ma:fieldsID="75ea12398482c3f0b112c9deafb09276" ns2:_="">
    <xsd:import namespace="e7b67c5c-f321-4ffc-8a38-2e3c11fc7a2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b67c5c-f321-4ffc-8a38-2e3c11fc7a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8719EF-7F96-4B82-97AC-FC4237086E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11EC69-C86F-4613-B8AA-C38A61B2A2CB}">
  <ds:schemaRefs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e7b67c5c-f321-4ffc-8a38-2e3c11fc7a25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659E2D4-56B9-43EC-BE3B-3424149725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7b67c5c-f321-4ffc-8a38-2e3c11fc7a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7466</TotalTime>
  <Words>1669</Words>
  <Application>Microsoft Office PowerPoint</Application>
  <PresentationFormat>Personalizar</PresentationFormat>
  <Paragraphs>576</Paragraphs>
  <Slides>16</Slides>
  <Notes>7</Notes>
  <HiddenSlides>3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16</vt:i4>
      </vt:variant>
    </vt:vector>
  </HeadingPairs>
  <TitlesOfParts>
    <vt:vector size="27" baseType="lpstr">
      <vt:lpstr>Arial</vt:lpstr>
      <vt:lpstr>Arial </vt:lpstr>
      <vt:lpstr>Calibri</vt:lpstr>
      <vt:lpstr>Cambria Math</vt:lpstr>
      <vt:lpstr>Times New Roman</vt:lpstr>
      <vt:lpstr>Verdana</vt:lpstr>
      <vt:lpstr>Wingdings</vt:lpstr>
      <vt:lpstr>Institucional</vt:lpstr>
      <vt:lpstr>Tema Azul</vt:lpstr>
      <vt:lpstr>Tema Verde</vt:lpstr>
      <vt:lpstr>Tema Laranja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UNIVERSO DE TRATATIVA NA CAMPANHA FINAL</vt:lpstr>
      <vt:lpstr>DISTRIBUIÇÃO DAS MANIFESTAÇÕES  PARA TRATAMENTO A PARTIR DE JANEIRO DE 2018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>rivaldo.vilela@fundacaorenova.org</Manager>
  <Company>Fundação Renova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FM-GPR-003 Apresentação Definição Programas - Etapa 3</dc:title>
  <dc:subject>PG-GPR-001 Definição de Programa</dc:subject>
  <dc:creator>Carlos Anselmo Costa Cenachi</dc:creator>
  <dc:description>Aprovador: Carlos Anselmo Costa Cenachi</dc:description>
  <cp:lastModifiedBy>Lucas De Matos Sardinha Pinto</cp:lastModifiedBy>
  <cp:revision>503</cp:revision>
  <dcterms:created xsi:type="dcterms:W3CDTF">2017-05-16T13:18:20Z</dcterms:created>
  <dcterms:modified xsi:type="dcterms:W3CDTF">2018-01-09T15:14:25Z</dcterms:modified>
  <cp:category>Formulário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0x0101002ADD1051809F65409F930701B87D584D</vt:lpwstr>
  </property>
</Properties>
</file>