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70" r:id="rId7"/>
    <p:sldId id="260" r:id="rId8"/>
    <p:sldId id="261" r:id="rId9"/>
    <p:sldId id="269" r:id="rId10"/>
    <p:sldId id="267" r:id="rId11"/>
    <p:sldId id="264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23823" y="2811041"/>
            <a:ext cx="7766936" cy="3592937"/>
          </a:xfrm>
        </p:spPr>
        <p:txBody>
          <a:bodyPr/>
          <a:lstStyle/>
          <a:p>
            <a:pPr algn="ctr"/>
            <a:r>
              <a:rPr lang="pt-BR" sz="4000" dirty="0" smtClean="0">
                <a:solidFill>
                  <a:schemeClr val="tx1"/>
                </a:solidFill>
              </a:rPr>
              <a:t>PROJETO DE EDUCAÇÃO AMBIENTAL</a:t>
            </a:r>
            <a:br>
              <a:rPr lang="pt-BR" sz="4000" dirty="0" smtClean="0">
                <a:solidFill>
                  <a:schemeClr val="tx1"/>
                </a:solidFill>
              </a:rPr>
            </a:br>
            <a:r>
              <a:rPr lang="pt-BR" sz="4000" dirty="0">
                <a:solidFill>
                  <a:schemeClr val="tx1"/>
                </a:solidFill>
              </a:rPr>
              <a:t/>
            </a:r>
            <a:br>
              <a:rPr lang="pt-BR" sz="4000" dirty="0">
                <a:solidFill>
                  <a:schemeClr val="tx1"/>
                </a:solidFill>
              </a:rPr>
            </a:br>
            <a:r>
              <a:rPr lang="pt-BR" sz="4000" dirty="0" smtClean="0">
                <a:solidFill>
                  <a:schemeClr val="tx1"/>
                </a:solidFill>
              </a:rPr>
              <a:t/>
            </a:r>
            <a:br>
              <a:rPr lang="pt-BR" sz="4000" dirty="0" smtClean="0">
                <a:solidFill>
                  <a:schemeClr val="tx1"/>
                </a:solidFill>
              </a:rPr>
            </a:br>
            <a:r>
              <a:rPr lang="pt-BR" sz="4000" dirty="0" smtClean="0">
                <a:solidFill>
                  <a:schemeClr val="tx1"/>
                </a:solidFill>
              </a:rPr>
              <a:t>                                 </a:t>
            </a:r>
            <a:r>
              <a:rPr lang="pt-BR" sz="2000" dirty="0">
                <a:solidFill>
                  <a:schemeClr val="tx1"/>
                </a:solidFill>
              </a:rPr>
              <a:t> </a:t>
            </a:r>
            <a:r>
              <a:rPr lang="pt-BR" sz="2000" dirty="0" smtClean="0">
                <a:solidFill>
                  <a:schemeClr val="tx1"/>
                </a:solidFill>
              </a:rPr>
              <a:t>           </a:t>
            </a:r>
            <a:r>
              <a:rPr lang="pt-BR" sz="2000" dirty="0" smtClean="0">
                <a:solidFill>
                  <a:schemeClr val="tx1"/>
                </a:solidFill>
              </a:rPr>
              <a:t/>
            </a:r>
            <a:br>
              <a:rPr lang="pt-BR" sz="2000" dirty="0" smtClean="0">
                <a:solidFill>
                  <a:schemeClr val="tx1"/>
                </a:solidFill>
              </a:rPr>
            </a:br>
            <a:r>
              <a:rPr lang="pt-BR" sz="2000" dirty="0">
                <a:solidFill>
                  <a:schemeClr val="tx1"/>
                </a:solidFill>
              </a:rPr>
              <a:t/>
            </a:r>
            <a:br>
              <a:rPr lang="pt-BR" sz="2000" dirty="0">
                <a:solidFill>
                  <a:schemeClr val="tx1"/>
                </a:solidFill>
              </a:rPr>
            </a:br>
            <a:r>
              <a:rPr lang="pt-BR" sz="2000" dirty="0" smtClean="0">
                <a:solidFill>
                  <a:schemeClr val="tx1"/>
                </a:solidFill>
              </a:rPr>
              <a:t> </a:t>
            </a:r>
            <a:r>
              <a:rPr lang="pt-BR" sz="2000" dirty="0" smtClean="0">
                <a:solidFill>
                  <a:schemeClr val="tx1"/>
                </a:solidFill>
              </a:rPr>
              <a:t>Agosto/2024</a:t>
            </a:r>
            <a:endParaRPr lang="pt-BR" sz="4000" dirty="0">
              <a:solidFill>
                <a:schemeClr val="tx1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0" y="840498"/>
            <a:ext cx="106145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dirty="0" smtClean="0">
                <a:solidFill>
                  <a:schemeClr val="accent1"/>
                </a:solidFill>
              </a:rPr>
              <a:t>SECRETARIA DE MEIO AMBIENTE E DESENVOLVIMENTO SUSTENTÁVEL</a:t>
            </a:r>
            <a:endParaRPr lang="pt-BR" sz="4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56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4524" y="0"/>
            <a:ext cx="10094434" cy="1320800"/>
          </a:xfrm>
        </p:spPr>
        <p:txBody>
          <a:bodyPr>
            <a:normAutofit/>
          </a:bodyPr>
          <a:lstStyle/>
          <a:p>
            <a:r>
              <a:rPr lang="pt-BR" sz="2400" dirty="0" smtClean="0"/>
              <a:t>Projeto Educação Ambiental – Coleta Seletiva</a:t>
            </a:r>
            <a:br>
              <a:rPr lang="pt-BR" sz="2400" dirty="0" smtClean="0"/>
            </a:br>
            <a:r>
              <a:rPr lang="pt-BR" sz="2400" dirty="0"/>
              <a:t>Valor total do projeto : R</a:t>
            </a:r>
            <a:r>
              <a:rPr lang="pt-BR" sz="2400" dirty="0" smtClean="0"/>
              <a:t>$ </a:t>
            </a:r>
            <a:r>
              <a:rPr lang="pt-BR" sz="2400" dirty="0" smtClean="0"/>
              <a:t>5.376.000,00</a:t>
            </a:r>
            <a:endParaRPr lang="pt-BR" sz="16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4524" y="1084082"/>
            <a:ext cx="9728461" cy="577391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pt-B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pt-B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pt-BR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pt-B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pt-BR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pt-BR" dirty="0" smtClean="0">
              <a:solidFill>
                <a:srgbClr val="FF0000"/>
              </a:solidFill>
            </a:endParaRPr>
          </a:p>
          <a:p>
            <a:endParaRPr lang="pt-BR" b="1" dirty="0" smtClean="0"/>
          </a:p>
          <a:p>
            <a:endParaRPr lang="pt-BR" b="1" dirty="0"/>
          </a:p>
          <a:p>
            <a:endParaRPr lang="pt-BR" dirty="0"/>
          </a:p>
          <a:p>
            <a:endParaRPr lang="pt-BR" dirty="0"/>
          </a:p>
          <a:p>
            <a:pPr marL="0" indent="0" algn="just">
              <a:buNone/>
            </a:pPr>
            <a:endParaRPr lang="pt-BR" dirty="0" smtClean="0"/>
          </a:p>
          <a:p>
            <a:pPr marL="0" indent="0" algn="just">
              <a:buNone/>
            </a:pPr>
            <a:endParaRPr lang="pt-BR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37695"/>
              </p:ext>
            </p:extLst>
          </p:nvPr>
        </p:nvGraphicFramePr>
        <p:xfrm>
          <a:off x="85061" y="882500"/>
          <a:ext cx="11983144" cy="58935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5786">
                  <a:extLst>
                    <a:ext uri="{9D8B030D-6E8A-4147-A177-3AD203B41FA5}">
                      <a16:colId xmlns:a16="http://schemas.microsoft.com/office/drawing/2014/main" val="983612883"/>
                    </a:ext>
                  </a:extLst>
                </a:gridCol>
                <a:gridCol w="2995786">
                  <a:extLst>
                    <a:ext uri="{9D8B030D-6E8A-4147-A177-3AD203B41FA5}">
                      <a16:colId xmlns:a16="http://schemas.microsoft.com/office/drawing/2014/main" val="2020080503"/>
                    </a:ext>
                  </a:extLst>
                </a:gridCol>
                <a:gridCol w="2995786">
                  <a:extLst>
                    <a:ext uri="{9D8B030D-6E8A-4147-A177-3AD203B41FA5}">
                      <a16:colId xmlns:a16="http://schemas.microsoft.com/office/drawing/2014/main" val="1415632283"/>
                    </a:ext>
                  </a:extLst>
                </a:gridCol>
                <a:gridCol w="2995786">
                  <a:extLst>
                    <a:ext uri="{9D8B030D-6E8A-4147-A177-3AD203B41FA5}">
                      <a16:colId xmlns:a16="http://schemas.microsoft.com/office/drawing/2014/main" val="2015820331"/>
                    </a:ext>
                  </a:extLst>
                </a:gridCol>
              </a:tblGrid>
              <a:tr h="1606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CATEGORIA</a:t>
                      </a:r>
                      <a:endParaRPr lang="pt-BR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DESCRIÇÃO</a:t>
                      </a:r>
                      <a:endParaRPr lang="pt-BR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CUSTO ANUAL</a:t>
                      </a:r>
                      <a:endParaRPr lang="pt-BR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pt-BR" sz="105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ANOS</a:t>
                      </a:r>
                      <a:endParaRPr lang="pt-BR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71243570"/>
                  </a:ext>
                </a:extLst>
              </a:tr>
              <a:tr h="826018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PESSOAL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SALÁRIOS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Considerando 3 (três) coletores e 1 (um) motorista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Funcionários da coleta seletiva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R$ 5.000,00 / mês por funcionário , (contando encargos trabalhistas)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R$ 400.000,00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R$ 1.200.00,00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0265437"/>
                  </a:ext>
                </a:extLst>
              </a:tr>
              <a:tr h="550679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 Equipe de mobilização social – </a:t>
                      </a:r>
                      <a:r>
                        <a:rPr lang="pt-BR" sz="9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(considerando </a:t>
                      </a:r>
                      <a:r>
                        <a:rPr lang="pt-BR" sz="9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4mil/mês </a:t>
                      </a: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 encargos) + Coordenador ( </a:t>
                      </a:r>
                      <a:r>
                        <a:rPr lang="pt-BR" sz="9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mil/mês considerando encargos)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chemeClr val="accent5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pt-BR" sz="9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pt-BR" sz="9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</a:t>
                      </a:r>
                      <a:r>
                        <a:rPr lang="pt-BR" sz="9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564.000,00</a:t>
                      </a:r>
                      <a:endParaRPr lang="pt-BR" sz="9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chemeClr val="accent5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pt-BR" sz="9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pt-BR" sz="9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</a:t>
                      </a:r>
                      <a:r>
                        <a:rPr lang="pt-BR" sz="9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1.692.000,00</a:t>
                      </a:r>
                      <a:endParaRPr lang="pt-BR" sz="9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0660723"/>
                  </a:ext>
                </a:extLst>
              </a:tr>
              <a:tr h="2753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TREINAMENTOS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Investimento anual em capacitação continua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</a:t>
                      </a:r>
                      <a:r>
                        <a:rPr lang="pt-BR" sz="9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100.000,00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</a:t>
                      </a:r>
                      <a:r>
                        <a:rPr lang="pt-BR" sz="9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300.000,00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7385441"/>
                  </a:ext>
                </a:extLst>
              </a:tr>
              <a:tr h="1101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VEICULOS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-Caminhão para coleta Volkswagen Delivery 11.180 4.2 2p E5 de 2023.</a:t>
                      </a:r>
                      <a:endParaRPr lang="pt-BR" sz="9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Aquisição   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R$ 360.000,00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Manutenção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R$ 30.000,00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Combustível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R$ 40.000,00 (ao ano)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BR" sz="9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 </a:t>
                      </a:r>
                      <a:endParaRPr lang="pt-BR" sz="900" dirty="0" smtClean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BR" sz="900" dirty="0" smtClean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BR" sz="900" dirty="0" smtClean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 </a:t>
                      </a:r>
                      <a:r>
                        <a:rPr lang="pt-BR" sz="9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430.000,00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0411857"/>
                  </a:ext>
                </a:extLst>
              </a:tr>
              <a:tr h="82601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Manutenção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(Esse orçamento é uma estimativa baseada em custos médios, e pode variar conforme o local de manutenção, a marca das peças utilizadas, e a frequência de uso dos veículos)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  Troca de Óleo e Filtros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Revisão Geral (freios, suspensão, 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  Alinhamento e Balanceamento: 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 </a:t>
                      </a:r>
                      <a:r>
                        <a:rPr lang="pt-BR" sz="9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BR" sz="9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Pneus</a:t>
                      </a:r>
                      <a:r>
                        <a:rPr lang="pt-BR" sz="900" dirty="0" smtClean="0">
                          <a:solidFill>
                            <a:schemeClr val="accent5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pt-BR" sz="900" dirty="0">
                        <a:solidFill>
                          <a:schemeClr val="accent5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  Inspeções de Sistema de Freios e Embreagem: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  Peças de Desgaste (pastilhas de freio, correias, etc.)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8984994"/>
                  </a:ext>
                </a:extLst>
              </a:tr>
              <a:tr h="15143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CONTEINERES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Especificações :Material </a:t>
                      </a: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  </a:t>
                      </a:r>
                      <a:r>
                        <a:rPr lang="pt-BR" sz="9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Estrutura:</a:t>
                      </a: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Polietileno de alta densidade (PEAD) resistente aos raios UV e às intempéries.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  </a:t>
                      </a:r>
                      <a:r>
                        <a:rPr lang="pt-BR" sz="9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Tampa:</a:t>
                      </a: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Tampa com abertura superior, em PEAD, geralmente com sistema de fechamento hermético.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  </a:t>
                      </a:r>
                      <a:r>
                        <a:rPr lang="pt-BR" sz="9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Rodízios:</a:t>
                      </a: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Equipado com 4 rodas giratórias, geralmente de borracha, sendo 2 com freios.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  </a:t>
                      </a:r>
                      <a:r>
                        <a:rPr lang="pt-BR" sz="9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Reforços:</a:t>
                      </a:r>
                      <a:r>
                        <a:rPr lang="pt-BR" sz="9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Reforços metálicos internos para maior durabilidade e resistência ao peso.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Aluguel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Quantidade: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 </a:t>
                      </a: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unidades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(As unidades devem ser locadas respeitando as especificações técnicas exigidas)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R$ 280,00 por unidade.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Considerando aluguel e higienização a cada 15 dias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Totalizando o valor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</a:t>
                      </a:r>
                      <a:r>
                        <a:rPr lang="pt-BR" sz="9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168.000,00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</a:t>
                      </a:r>
                      <a:r>
                        <a:rPr lang="pt-BR" sz="9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504.000,00</a:t>
                      </a:r>
                      <a:endParaRPr lang="pt-BR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0032370"/>
                  </a:ext>
                </a:extLst>
              </a:tr>
              <a:tr h="137670"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CAMPANHAS E COMUNICAÇÃO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Materiais educativos 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R$ 250.000,00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R$ 750.000,00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9177674"/>
                  </a:ext>
                </a:extLst>
              </a:tr>
              <a:tr h="13767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-Campanhas educativas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785459"/>
                  </a:ext>
                </a:extLst>
              </a:tr>
              <a:tr h="181916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desenvolvimento de plataformas digitais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R$ 300.000,00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R$ 300.000,00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0581464"/>
                  </a:ext>
                </a:extLst>
              </a:tr>
              <a:tr h="181916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Softwares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R$ 200.000,00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R$ 200.000,00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7226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19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5877" y="131479"/>
            <a:ext cx="8596668" cy="776140"/>
          </a:xfrm>
        </p:spPr>
        <p:txBody>
          <a:bodyPr/>
          <a:lstStyle/>
          <a:p>
            <a:r>
              <a:rPr lang="pt-BR" dirty="0" smtClean="0"/>
              <a:t>Educação Ambiental – Coleta Seletiva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4524" y="683030"/>
            <a:ext cx="9728461" cy="617497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endParaRPr lang="pt-BR" dirty="0" smtClean="0"/>
          </a:p>
          <a:p>
            <a:r>
              <a:rPr lang="pt-BR" b="1" dirty="0" smtClean="0"/>
              <a:t> </a:t>
            </a:r>
            <a:r>
              <a:rPr lang="pt-BR" b="1" dirty="0"/>
              <a:t>Resultados </a:t>
            </a:r>
            <a:r>
              <a:rPr lang="pt-BR" b="1" dirty="0" smtClean="0"/>
              <a:t>Esperados</a:t>
            </a:r>
          </a:p>
          <a:p>
            <a:pPr marL="0" indent="0">
              <a:buNone/>
            </a:pPr>
            <a:r>
              <a:rPr lang="pt-BR" dirty="0"/>
              <a:t>- Redução dos Resíduos em Aterros </a:t>
            </a:r>
            <a:r>
              <a:rPr lang="pt-BR" b="1" dirty="0"/>
              <a:t>- </a:t>
            </a:r>
            <a:r>
              <a:rPr lang="pt-BR" dirty="0"/>
              <a:t>Diminuir a quantidade de resíduos recicláveis e urbanos enviados ao aterro sanitário Municipal </a:t>
            </a:r>
          </a:p>
          <a:p>
            <a:pPr marL="0" indent="0">
              <a:buNone/>
            </a:pPr>
            <a:r>
              <a:rPr lang="pt-BR" dirty="0"/>
              <a:t>- Aumentar a taxa de reciclagem para 20% dos resíduos </a:t>
            </a:r>
            <a:r>
              <a:rPr lang="pt-BR" dirty="0" smtClean="0"/>
              <a:t>no </a:t>
            </a:r>
            <a:r>
              <a:rPr lang="pt-BR" dirty="0"/>
              <a:t>horizonte do projeto.</a:t>
            </a:r>
          </a:p>
          <a:p>
            <a:pPr marL="0" indent="0">
              <a:buNone/>
            </a:pPr>
            <a:r>
              <a:rPr lang="pt-BR" dirty="0"/>
              <a:t>- Geração de empregos diretos e indiretos na área de gestão de resíduos e inclusão social e econômica.</a:t>
            </a:r>
          </a:p>
          <a:p>
            <a:pPr marL="0" indent="0">
              <a:buNone/>
            </a:pPr>
            <a:r>
              <a:rPr lang="pt-BR" dirty="0"/>
              <a:t>- Conscientização da Comunidade - Melhorar o conhecimento e a participação da comunidade em práticas de reciclagem.</a:t>
            </a:r>
          </a:p>
          <a:p>
            <a:pPr marL="0" indent="0">
              <a:buNone/>
            </a:pPr>
            <a:r>
              <a:rPr lang="pt-BR" dirty="0"/>
              <a:t>- Cidadãos conscientes quanto ao exercício da cidadania para promoção da educação em saúde ambiental.</a:t>
            </a:r>
          </a:p>
          <a:p>
            <a:pPr marL="0" indent="0">
              <a:buNone/>
            </a:pPr>
            <a:r>
              <a:rPr lang="pt-BR" dirty="0"/>
              <a:t>- Moradores sensibilizados e efetuando reaproveitamento, reutilização e/ou reciclagem dos resíduos.</a:t>
            </a:r>
          </a:p>
          <a:p>
            <a:pPr marL="0" indent="0">
              <a:buNone/>
            </a:pPr>
            <a:r>
              <a:rPr lang="pt-BR" dirty="0"/>
              <a:t>- Gerenciamento adequado dos resíduos sólidos do município.</a:t>
            </a:r>
          </a:p>
          <a:p>
            <a:pPr marL="0" indent="0">
              <a:buNone/>
            </a:pPr>
            <a:r>
              <a:rPr lang="pt-BR" dirty="0"/>
              <a:t>- Geração de Emprego e Renda para Catadores e Coletores de Materiais Recicláveis.</a:t>
            </a:r>
          </a:p>
          <a:p>
            <a:pPr marL="0" indent="0">
              <a:buNone/>
            </a:pPr>
            <a:r>
              <a:rPr lang="pt-BR" dirty="0"/>
              <a:t>- Envolvimento    da população   no desenvolvimento do projeto, fortalecendo a participação social.</a:t>
            </a:r>
          </a:p>
          <a:p>
            <a:pPr marL="0" indent="0">
              <a:buNone/>
            </a:pPr>
            <a:r>
              <a:rPr lang="pt-BR" dirty="0"/>
              <a:t>- Melhoria da qualidade de vida da população.</a:t>
            </a:r>
          </a:p>
          <a:p>
            <a:endParaRPr lang="pt-BR" dirty="0"/>
          </a:p>
          <a:p>
            <a:endParaRPr lang="pt-BR" dirty="0"/>
          </a:p>
          <a:p>
            <a:pPr marL="0" indent="0" algn="just">
              <a:buNone/>
            </a:pPr>
            <a:endParaRPr lang="pt-BR" dirty="0" smtClean="0"/>
          </a:p>
          <a:p>
            <a:pPr marL="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7079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5877" y="131479"/>
            <a:ext cx="8596668" cy="776140"/>
          </a:xfrm>
        </p:spPr>
        <p:txBody>
          <a:bodyPr/>
          <a:lstStyle/>
          <a:p>
            <a:r>
              <a:rPr lang="pt-BR" dirty="0" smtClean="0"/>
              <a:t>Educação Ambiental – Coleta Seletiva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4524" y="907619"/>
            <a:ext cx="9728461" cy="595038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pt-BR" dirty="0" smtClean="0"/>
          </a:p>
          <a:p>
            <a:pPr lvl="0"/>
            <a:r>
              <a:rPr lang="pt-BR" b="1" dirty="0"/>
              <a:t>Conclusão</a:t>
            </a:r>
            <a:endParaRPr lang="pt-BR" dirty="0"/>
          </a:p>
          <a:p>
            <a:pPr marL="0" indent="0">
              <a:buNone/>
            </a:pPr>
            <a:r>
              <a:rPr lang="pt-BR" b="1" dirty="0"/>
              <a:t> </a:t>
            </a:r>
            <a:endParaRPr lang="pt-BR" dirty="0"/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pt-BR" dirty="0" smtClean="0"/>
              <a:t>A </a:t>
            </a:r>
            <a:r>
              <a:rPr lang="pt-BR" dirty="0"/>
              <a:t>implementação do Projeto de Educação Ambiental voltado para a coleta seletiva no município de Mariana é essencial para o desenvolvimento sustentável da região. A gestão eficiente dos resíduos sólidos depende não apenas de políticas públicas eficazes, mas também do engajamento ativo e contínuo da </a:t>
            </a:r>
            <a:r>
              <a:rPr lang="pt-BR" dirty="0" smtClean="0"/>
              <a:t>população. </a:t>
            </a:r>
            <a:r>
              <a:rPr lang="pt-BR" dirty="0"/>
              <a:t>Através da Educação Ambiental, os cidadãos são capacitados a compreender a importância do processo de reciclagem e a adotar práticas corretas de descarte de resíduos. Isso não apenas facilita a coleta seletiva, mas também reforça a responsabilidade individual e coletiva na preservação do meio ambiente, garantindo um futuro mais sustentável para todos.</a:t>
            </a:r>
            <a:endParaRPr lang="pt-BR" dirty="0"/>
          </a:p>
          <a:p>
            <a:pPr marL="0" indent="0" algn="just">
              <a:buNone/>
            </a:pPr>
            <a:endParaRPr lang="pt-BR" dirty="0" smtClean="0"/>
          </a:p>
          <a:p>
            <a:pPr marL="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2393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4718" y="0"/>
            <a:ext cx="8596668" cy="1320800"/>
          </a:xfrm>
        </p:spPr>
        <p:txBody>
          <a:bodyPr/>
          <a:lstStyle/>
          <a:p>
            <a:pPr algn="ctr"/>
            <a:r>
              <a:rPr lang="pt-BR" dirty="0" smtClean="0"/>
              <a:t>Município de Mariana</a:t>
            </a:r>
            <a:br>
              <a:rPr lang="pt-BR" dirty="0" smtClean="0"/>
            </a:br>
            <a:r>
              <a:rPr lang="pt-BR" dirty="0" smtClean="0"/>
              <a:t>Contextualização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36883" y="1320800"/>
            <a:ext cx="9529011" cy="5240421"/>
          </a:xfrm>
        </p:spPr>
        <p:txBody>
          <a:bodyPr>
            <a:normAutofit lnSpcReduction="10000"/>
          </a:bodyPr>
          <a:lstStyle/>
          <a:p>
            <a:pPr algn="just"/>
            <a:r>
              <a:rPr lang="pt-BR" dirty="0"/>
              <a:t>O município é composto por 10 </a:t>
            </a:r>
            <a:r>
              <a:rPr lang="pt-BR" dirty="0" smtClean="0"/>
              <a:t>distritos.</a:t>
            </a:r>
            <a:endParaRPr lang="pt-BR" dirty="0" smtClean="0"/>
          </a:p>
          <a:p>
            <a:pPr algn="just"/>
            <a:r>
              <a:rPr lang="pt-BR" dirty="0"/>
              <a:t>O Censo de 2022 contabilizou uma população residente de 61.387 </a:t>
            </a:r>
            <a:r>
              <a:rPr lang="pt-BR" dirty="0" smtClean="0"/>
              <a:t>pessoas. </a:t>
            </a:r>
            <a:endParaRPr lang="pt-BR" dirty="0"/>
          </a:p>
          <a:p>
            <a:pPr algn="just"/>
            <a:r>
              <a:rPr lang="pt-BR" dirty="0" smtClean="0"/>
              <a:t>O município convive com </a:t>
            </a:r>
            <a:r>
              <a:rPr lang="pt-BR" dirty="0"/>
              <a:t>uma população flutuante de cerca de 40 mil pessoas, que, indiscutivelmente, sobrecarrega os serviços públicos de </a:t>
            </a:r>
            <a:r>
              <a:rPr lang="pt-BR" dirty="0" smtClean="0"/>
              <a:t>maneira geral</a:t>
            </a:r>
            <a:r>
              <a:rPr lang="pt-BR" dirty="0"/>
              <a:t>, como a coleta de resíduos sólidos. </a:t>
            </a:r>
            <a:endParaRPr lang="pt-BR" dirty="0" smtClean="0"/>
          </a:p>
          <a:p>
            <a:pPr algn="just"/>
            <a:r>
              <a:rPr lang="pt-BR" dirty="0"/>
              <a:t>Mariana conta com uma Associação de catadores de materiais recicláveis - CAMAR, declarada de Utilidade Pública Municipal, e atua, desde 2008, na coleta seletiva, triagem manual e venda dos resíduos</a:t>
            </a:r>
            <a:r>
              <a:rPr lang="pt-BR" dirty="0" smtClean="0"/>
              <a:t>.</a:t>
            </a:r>
          </a:p>
          <a:p>
            <a:pPr algn="just"/>
            <a:r>
              <a:rPr lang="pt-BR" dirty="0" smtClean="0"/>
              <a:t>Os dados </a:t>
            </a:r>
            <a:r>
              <a:rPr lang="pt-BR" dirty="0"/>
              <a:t>da produção de recicláveis disponibilizados pela CAMAR informam que de janeiro a </a:t>
            </a:r>
            <a:r>
              <a:rPr lang="pt-BR" dirty="0" smtClean="0"/>
              <a:t>julho </a:t>
            </a:r>
            <a:r>
              <a:rPr lang="pt-BR" dirty="0"/>
              <a:t>de 2024, a CAMAR produziu cerca de </a:t>
            </a:r>
            <a:r>
              <a:rPr lang="pt-BR" dirty="0" smtClean="0"/>
              <a:t>365.000 </a:t>
            </a:r>
            <a:r>
              <a:rPr lang="pt-BR" dirty="0"/>
              <a:t>kg de recicláveis (papéis, plásticos, PEAD, </a:t>
            </a:r>
            <a:r>
              <a:rPr lang="pt-BR" dirty="0" err="1"/>
              <a:t>tetrapac</a:t>
            </a:r>
            <a:r>
              <a:rPr lang="pt-BR" dirty="0"/>
              <a:t>, </a:t>
            </a:r>
            <a:r>
              <a:rPr lang="pt-BR" dirty="0" err="1"/>
              <a:t>PETs</a:t>
            </a:r>
            <a:r>
              <a:rPr lang="pt-BR" dirty="0"/>
              <a:t>, sucatas de vidro, alumínio e ferro), sendo o papel e papelão constituem a maior proporção dos resíduos, seguidos do plástico</a:t>
            </a:r>
            <a:r>
              <a:rPr lang="pt-BR" dirty="0" smtClean="0"/>
              <a:t>.</a:t>
            </a:r>
          </a:p>
          <a:p>
            <a:pPr algn="just"/>
            <a:r>
              <a:rPr lang="pt-BR" dirty="0"/>
              <a:t>Destaca-se a implantação do Complexo CAMAR. A estrutura conta com armazém para coleta e separação de materiais, </a:t>
            </a:r>
            <a:r>
              <a:rPr lang="pt-BR" dirty="0" err="1"/>
              <a:t>Ecoponto</a:t>
            </a:r>
            <a:r>
              <a:rPr lang="pt-BR" dirty="0"/>
              <a:t>, fábrica de vassouras, dentre outras infraestruturas. A obra faz parte do projeto de compensação pelo rompimento da barragem do Fundão, realizado pela Fundação Renova, que em breve será entregue para a Prefeitura de Mariana.</a:t>
            </a:r>
          </a:p>
          <a:p>
            <a:pPr algn="just"/>
            <a:endParaRPr lang="pt-BR" dirty="0"/>
          </a:p>
          <a:p>
            <a:pPr algn="just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8577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Educação Ambiental – instrumento de gestão ambiental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60421" y="2224726"/>
            <a:ext cx="9785684" cy="3816636"/>
          </a:xfrm>
        </p:spPr>
        <p:txBody>
          <a:bodyPr/>
          <a:lstStyle/>
          <a:p>
            <a:pPr algn="just"/>
            <a:r>
              <a:rPr lang="pt-BR" dirty="0"/>
              <a:t>V</a:t>
            </a:r>
            <a:r>
              <a:rPr lang="pt-BR" dirty="0" smtClean="0"/>
              <a:t>isa </a:t>
            </a:r>
            <a:r>
              <a:rPr lang="pt-BR" dirty="0"/>
              <a:t>fomentar a conscientização e a compreensão do meio ambiente por meio da disseminação de informações educativas oportunizando os cidadãos com novos saberes, incentivando o desenvolvimento de ações ambientalmente e socialmente corretas e economicamente viáveis que promovam o desenvolvimento sustentável.</a:t>
            </a:r>
          </a:p>
          <a:p>
            <a:endParaRPr lang="pt-BR" dirty="0" smtClean="0"/>
          </a:p>
          <a:p>
            <a:pPr algn="just"/>
            <a:r>
              <a:rPr lang="pt-BR" dirty="0"/>
              <a:t>I</a:t>
            </a:r>
            <a:r>
              <a:rPr lang="pt-BR" dirty="0" smtClean="0"/>
              <a:t>ncentivar </a:t>
            </a:r>
            <a:r>
              <a:rPr lang="pt-BR" dirty="0"/>
              <a:t>a coleta seletiva a fim de intensificar a mudança de comportamento da população de como ela lida com seus resíduos. Com um enfoque na educação e conscientização da população, bem como na implementação de um sistema de coleta seletiva eficiente, buscar-se-á criar uma comunidade mais consciente e engajada em práticas sustentáveis.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7263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1919" y="307942"/>
            <a:ext cx="8596668" cy="1320800"/>
          </a:xfrm>
        </p:spPr>
        <p:txBody>
          <a:bodyPr/>
          <a:lstStyle/>
          <a:p>
            <a:r>
              <a:rPr lang="pt-BR" dirty="0" smtClean="0"/>
              <a:t>Educação Ambiental – Coleta Seletiva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4524" y="1084083"/>
            <a:ext cx="9728461" cy="5561814"/>
          </a:xfrm>
        </p:spPr>
        <p:txBody>
          <a:bodyPr>
            <a:normAutofit fontScale="85000" lnSpcReduction="10000"/>
          </a:bodyPr>
          <a:lstStyle/>
          <a:p>
            <a:r>
              <a:rPr lang="pt-BR" sz="2100" b="1" dirty="0" smtClean="0"/>
              <a:t>Objetivo Geral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900" dirty="0" smtClean="0"/>
              <a:t>Desenvolver um projeto de Educação Ambiental que vise a conscientização da população sobre a coleta seletiva no município de Mariana para reduzir a quantidade de resíduos enviados aos aterros sanitários, promover </a:t>
            </a:r>
            <a:r>
              <a:rPr lang="pt-BR" sz="1900" dirty="0"/>
              <a:t>práticas sustentáveis, a reciclagem e a conscientização </a:t>
            </a:r>
            <a:r>
              <a:rPr lang="pt-BR" sz="1900" dirty="0" smtClean="0"/>
              <a:t>ambiental.</a:t>
            </a:r>
          </a:p>
          <a:p>
            <a:endParaRPr lang="pt-BR" dirty="0"/>
          </a:p>
          <a:p>
            <a:r>
              <a:rPr lang="pt-BR" sz="2100" b="1" dirty="0" smtClean="0"/>
              <a:t>Objetivos Específicos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900" dirty="0"/>
              <a:t>- Estabelecer um sistema de coleta seletiva que seja mais eficiente.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900" dirty="0"/>
              <a:t>- Realizar campanhas de sensibilização para a população sobre a importância da coleta seletiva e separação de resíduos identificando os locais e possibilidades de reaproveitamento, reutilização ou </a:t>
            </a:r>
            <a:r>
              <a:rPr lang="pt-BR" sz="1900" dirty="0" smtClean="0"/>
              <a:t>reciclagem. </a:t>
            </a:r>
            <a:endParaRPr lang="pt-BR" sz="19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900" dirty="0" smtClean="0"/>
              <a:t>- </a:t>
            </a:r>
            <a:r>
              <a:rPr lang="pt-BR" sz="1900" dirty="0"/>
              <a:t>Aumentar a taxa de reciclagem.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900" dirty="0"/>
              <a:t>- Gerar empregos e renda localmente.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900" dirty="0"/>
              <a:t>- Desenvolver a inclusão econômica e social.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900" dirty="0"/>
              <a:t>- Educação nas escolas.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900" dirty="0"/>
              <a:t>- Capacitar os multiplicadores para a disseminação e o compartilhamento do conhecimento adquirido.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900" dirty="0"/>
              <a:t>- Expandir o projeto para distritos e áreas rurais.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900" dirty="0"/>
              <a:t>- Identificar soluções alternativas que envolvam os problemas causados pelo descarte indevido e inapropriado nas diversas localidades do </a:t>
            </a:r>
            <a:r>
              <a:rPr lang="pt-BR" sz="1900" dirty="0" smtClean="0"/>
              <a:t>município.</a:t>
            </a:r>
            <a:endParaRPr lang="pt-BR" sz="1900" dirty="0"/>
          </a:p>
        </p:txBody>
      </p:sp>
    </p:spTree>
    <p:extLst>
      <p:ext uri="{BB962C8B-B14F-4D97-AF65-F5344CB8AC3E}">
        <p14:creationId xmlns:p14="http://schemas.microsoft.com/office/powerpoint/2010/main" val="13527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1919" y="307942"/>
            <a:ext cx="8596668" cy="1320800"/>
          </a:xfrm>
        </p:spPr>
        <p:txBody>
          <a:bodyPr/>
          <a:lstStyle/>
          <a:p>
            <a:r>
              <a:rPr lang="pt-BR" dirty="0" smtClean="0"/>
              <a:t>Educação Ambiental – Coleta Seletiva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92505" y="968342"/>
            <a:ext cx="9930063" cy="5889658"/>
          </a:xfrm>
        </p:spPr>
        <p:txBody>
          <a:bodyPr>
            <a:normAutofit lnSpcReduction="10000"/>
          </a:bodyPr>
          <a:lstStyle/>
          <a:p>
            <a:r>
              <a:rPr lang="pt-BR" sz="1400" b="1" dirty="0"/>
              <a:t>Metodologia</a:t>
            </a:r>
          </a:p>
          <a:p>
            <a:pPr>
              <a:buFontTx/>
              <a:buChar char="-"/>
            </a:pPr>
            <a:r>
              <a:rPr lang="pt-BR" sz="1400" b="1" dirty="0" smtClean="0"/>
              <a:t>Diagnóstico Inicial:</a:t>
            </a:r>
          </a:p>
          <a:p>
            <a:pPr marL="0" indent="0">
              <a:buNone/>
            </a:pPr>
            <a:r>
              <a:rPr lang="pt-BR" sz="1400" b="1" dirty="0" smtClean="0"/>
              <a:t>- Levantamento </a:t>
            </a:r>
            <a:r>
              <a:rPr lang="pt-BR" sz="1400" b="1" dirty="0"/>
              <a:t>de Dados</a:t>
            </a:r>
            <a:r>
              <a:rPr lang="pt-BR" sz="1400" dirty="0"/>
              <a:t>: Quantificar o volume </a:t>
            </a:r>
            <a:r>
              <a:rPr lang="pt-BR" sz="1400" dirty="0" smtClean="0"/>
              <a:t>e o tipo de </a:t>
            </a:r>
            <a:r>
              <a:rPr lang="pt-BR" sz="1400" dirty="0"/>
              <a:t>resíduos </a:t>
            </a:r>
            <a:r>
              <a:rPr lang="pt-BR" sz="1400" dirty="0" smtClean="0"/>
              <a:t>gerados.</a:t>
            </a:r>
            <a:endParaRPr lang="pt-BR" sz="1400" dirty="0" smtClean="0"/>
          </a:p>
          <a:p>
            <a:pPr marL="0" indent="0" algn="just">
              <a:buNone/>
            </a:pPr>
            <a:r>
              <a:rPr lang="pt-BR" sz="1400" b="1" dirty="0" smtClean="0"/>
              <a:t>- Ferramentas </a:t>
            </a:r>
            <a:r>
              <a:rPr lang="pt-BR" sz="1400" b="1" dirty="0"/>
              <a:t>de Análise</a:t>
            </a:r>
            <a:r>
              <a:rPr lang="pt-BR" sz="1400" dirty="0"/>
              <a:t>: Utilizar softwares de gerenciamento de resíduos </a:t>
            </a:r>
            <a:r>
              <a:rPr lang="pt-BR" sz="1400" dirty="0" smtClean="0"/>
              <a:t>e geoprocessamento para análise precisa de </a:t>
            </a:r>
            <a:r>
              <a:rPr lang="pt-BR" sz="1400" dirty="0" smtClean="0"/>
              <a:t>dados.</a:t>
            </a:r>
            <a:endParaRPr lang="pt-BR" sz="1400" dirty="0" smtClean="0"/>
          </a:p>
          <a:p>
            <a:pPr marL="0" indent="0" algn="just">
              <a:buNone/>
            </a:pPr>
            <a:r>
              <a:rPr lang="pt-BR" sz="1400" b="1" dirty="0" smtClean="0"/>
              <a:t>- Perfil </a:t>
            </a:r>
            <a:r>
              <a:rPr lang="pt-BR" sz="1400" b="1" dirty="0"/>
              <a:t>dos Resíduos</a:t>
            </a:r>
            <a:r>
              <a:rPr lang="pt-BR" sz="1400" dirty="0"/>
              <a:t>: </a:t>
            </a:r>
            <a:r>
              <a:rPr lang="pt-BR" sz="1400" dirty="0" smtClean="0"/>
              <a:t>Identificar </a:t>
            </a:r>
            <a:r>
              <a:rPr lang="pt-BR" sz="1400" dirty="0"/>
              <a:t>os principais tipos de resíduos recicláveis</a:t>
            </a:r>
            <a:r>
              <a:rPr lang="pt-BR" sz="1400" dirty="0" smtClean="0"/>
              <a:t>.</a:t>
            </a:r>
          </a:p>
          <a:p>
            <a:pPr marL="0" indent="0" algn="just">
              <a:buNone/>
            </a:pPr>
            <a:r>
              <a:rPr lang="pt-BR" sz="1400" b="1" dirty="0" smtClean="0"/>
              <a:t>- Auditorias </a:t>
            </a:r>
            <a:r>
              <a:rPr lang="pt-BR" sz="1400" b="1" dirty="0"/>
              <a:t>Regulares</a:t>
            </a:r>
            <a:r>
              <a:rPr lang="pt-BR" sz="1400" dirty="0"/>
              <a:t>: Realizar auditorias periódicas de resíduos para ajustar as estratégias de coleta seletiva</a:t>
            </a:r>
            <a:r>
              <a:rPr lang="pt-BR" sz="1400" dirty="0" smtClean="0"/>
              <a:t>.</a:t>
            </a:r>
          </a:p>
          <a:p>
            <a:pPr marL="0" indent="0" algn="just">
              <a:buNone/>
            </a:pPr>
            <a:r>
              <a:rPr lang="pt-BR" sz="1400" b="1" dirty="0" smtClean="0"/>
              <a:t>- Plano </a:t>
            </a:r>
            <a:r>
              <a:rPr lang="pt-BR" sz="1400" b="1" dirty="0"/>
              <a:t>de Ação</a:t>
            </a:r>
            <a:r>
              <a:rPr lang="pt-BR" sz="1400" dirty="0"/>
              <a:t>: Desenvolver um plano de ação baseado no diagnóstico </a:t>
            </a:r>
            <a:r>
              <a:rPr lang="pt-BR" sz="1400" dirty="0" smtClean="0"/>
              <a:t>inicial.</a:t>
            </a:r>
            <a:endParaRPr lang="pt-BR" sz="1400" dirty="0"/>
          </a:p>
          <a:p>
            <a:pPr marL="0" indent="0" algn="just">
              <a:lnSpc>
                <a:spcPct val="60000"/>
              </a:lnSpc>
              <a:spcBef>
                <a:spcPts val="0"/>
              </a:spcBef>
              <a:buNone/>
            </a:pPr>
            <a:endParaRPr lang="pt-BR" sz="1400" dirty="0" smtClean="0"/>
          </a:p>
          <a:p>
            <a:r>
              <a:rPr lang="pt-BR" sz="1400" b="1" dirty="0"/>
              <a:t>Planejamento</a:t>
            </a:r>
            <a:endParaRPr lang="pt-BR" sz="1400" dirty="0"/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pt-BR" sz="1400" dirty="0"/>
              <a:t>- </a:t>
            </a:r>
            <a:r>
              <a:rPr lang="pt-BR" sz="1400" b="1" dirty="0"/>
              <a:t>Definição de Roteiros de Coleta</a:t>
            </a:r>
            <a:r>
              <a:rPr lang="pt-BR" sz="1400" dirty="0"/>
              <a:t>: Estabelecer rotas eficientes para a coleta dos resíduos recicláveis.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pt-BR" sz="1400" dirty="0"/>
              <a:t>- </a:t>
            </a:r>
            <a:r>
              <a:rPr lang="pt-BR" sz="1400" b="1" dirty="0"/>
              <a:t>Rotas Otimizadas</a:t>
            </a:r>
            <a:r>
              <a:rPr lang="pt-BR" sz="1400" dirty="0"/>
              <a:t>: Utilizar software de roteirização para otimização das rotas de coleta.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pt-BR" sz="1400" dirty="0"/>
              <a:t>- </a:t>
            </a:r>
            <a:r>
              <a:rPr lang="pt-BR" sz="1400" b="1" dirty="0"/>
              <a:t>Escolha de Pontos de Coleta</a:t>
            </a:r>
            <a:r>
              <a:rPr lang="pt-BR" sz="1400" dirty="0"/>
              <a:t>: Instalar contêineres em locais estratégicos.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pt-BR" sz="1400" b="1" dirty="0" smtClean="0"/>
              <a:t>- Mapeamento </a:t>
            </a:r>
            <a:r>
              <a:rPr lang="pt-BR" sz="1400" b="1" dirty="0"/>
              <a:t>Geográfico</a:t>
            </a:r>
            <a:r>
              <a:rPr lang="pt-BR" sz="1400" dirty="0"/>
              <a:t>: Implementar um sistema de mapeamento geográfico para determinar os pontos de coleta mais eficazes</a:t>
            </a:r>
            <a:r>
              <a:rPr lang="pt-BR" sz="1400" dirty="0" smtClean="0"/>
              <a:t>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pt-BR" sz="1400" b="1" dirty="0" smtClean="0"/>
              <a:t>- Sustentabilidade </a:t>
            </a:r>
            <a:r>
              <a:rPr lang="pt-BR" sz="1400" b="1" dirty="0"/>
              <a:t>Econômico-Financeira:</a:t>
            </a:r>
            <a:r>
              <a:rPr lang="pt-BR" sz="1400" dirty="0"/>
              <a:t> Assegurar reequilíbrio financeiro que aumenta as chances de efetiva implementação de soluções eficazes para o aprimoramento da gestão de resíduos</a:t>
            </a:r>
            <a:r>
              <a:rPr lang="pt-BR" sz="1400" dirty="0" smtClean="0"/>
              <a:t>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pt-BR" sz="1400" dirty="0"/>
              <a:t>- </a:t>
            </a:r>
            <a:r>
              <a:rPr lang="pt-BR" sz="1400" b="1" dirty="0"/>
              <a:t>Reequilíbrio Financeiro :</a:t>
            </a:r>
            <a:r>
              <a:rPr lang="pt-BR" sz="1400" dirty="0"/>
              <a:t> O projeto deverá considerar reajuste por índices anuais, utilizando como parâmetro as tabelas nacionais SINAP, FITOP ou qualquer outro índice compatível com os valores de mercado atualizados.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pt-BR" dirty="0" smtClean="0"/>
          </a:p>
          <a:p>
            <a:pPr>
              <a:lnSpc>
                <a:spcPct val="120000"/>
              </a:lnSpc>
              <a:spcBef>
                <a:spcPts val="0"/>
              </a:spcBef>
              <a:buFontTx/>
              <a:buChar char="-"/>
            </a:pPr>
            <a:endParaRPr lang="pt-BR" dirty="0"/>
          </a:p>
          <a:p>
            <a:pPr marL="0" indent="0">
              <a:buNone/>
            </a:pPr>
            <a:endParaRPr lang="pt-BR" dirty="0"/>
          </a:p>
          <a:p>
            <a:pPr marL="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7427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59712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lvl="1"/>
            <a:r>
              <a:rPr lang="pt-BR" dirty="0" smtClean="0"/>
              <a:t/>
            </a:r>
            <a:br>
              <a:rPr lang="pt-BR" dirty="0" smtClean="0"/>
            </a:br>
            <a:r>
              <a:rPr lang="pt-BR" sz="40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Educação Ambiental – Coleta </a:t>
            </a:r>
            <a:r>
              <a:rPr lang="pt-BR" sz="4000" kern="1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Seletiva</a:t>
            </a:r>
            <a:br>
              <a:rPr lang="pt-BR" sz="4000" kern="1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pt-BR" sz="40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/>
            </a:r>
            <a:br>
              <a:rPr lang="pt-BR" sz="40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pt-BR" dirty="0"/>
              <a:t/>
            </a:r>
            <a:br>
              <a:rPr lang="pt-BR" dirty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/>
              <a:t/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77334" y="1830980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pt-BR" dirty="0"/>
              <a:t> </a:t>
            </a:r>
            <a:r>
              <a:rPr lang="pt-BR" dirty="0" smtClean="0"/>
              <a:t> Os indicadores </a:t>
            </a:r>
            <a:r>
              <a:rPr lang="pt-BR" dirty="0"/>
              <a:t>para a coleta seletiva incluirão</a:t>
            </a:r>
            <a:r>
              <a:rPr lang="pt-BR" dirty="0" smtClean="0"/>
              <a:t>: </a:t>
            </a:r>
          </a:p>
          <a:p>
            <a:pPr marL="0" indent="0">
              <a:buNone/>
            </a:pPr>
            <a:endParaRPr lang="pt-BR" b="1" dirty="0"/>
          </a:p>
          <a:p>
            <a:pPr marL="0" indent="0">
              <a:buNone/>
            </a:pPr>
            <a:r>
              <a:rPr lang="pt-BR" dirty="0"/>
              <a:t>- A quantidade de resíduos corretamente </a:t>
            </a:r>
            <a:r>
              <a:rPr lang="pt-BR" dirty="0" smtClean="0"/>
              <a:t>separados.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- A adesão da comunidade ao </a:t>
            </a:r>
            <a:r>
              <a:rPr lang="pt-BR" dirty="0" smtClean="0"/>
              <a:t>programa.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- A redução no volume de resíduos encaminhados para </a:t>
            </a:r>
            <a:r>
              <a:rPr lang="pt-BR" dirty="0" smtClean="0"/>
              <a:t>aterros</a:t>
            </a:r>
            <a:r>
              <a:rPr lang="pt-BR" dirty="0"/>
              <a:t>.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- Aumento da vida útil do aterro </a:t>
            </a:r>
            <a:r>
              <a:rPr lang="pt-BR" dirty="0" smtClean="0"/>
              <a:t>sanitário.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- Atingir a taxa de reciclagem em 20% dos resíduos </a:t>
            </a:r>
            <a:r>
              <a:rPr lang="pt-BR" dirty="0" smtClean="0"/>
              <a:t>gerados.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- Aumento de inclusão </a:t>
            </a:r>
            <a:r>
              <a:rPr lang="pt-BR" dirty="0" smtClean="0"/>
              <a:t>socioeconômica </a:t>
            </a:r>
            <a:r>
              <a:rPr lang="pt-BR" dirty="0"/>
              <a:t>local.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4899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1919" y="307942"/>
            <a:ext cx="8596668" cy="1320800"/>
          </a:xfrm>
        </p:spPr>
        <p:txBody>
          <a:bodyPr/>
          <a:lstStyle/>
          <a:p>
            <a:r>
              <a:rPr lang="pt-BR" dirty="0" smtClean="0"/>
              <a:t>Educação Ambiental – Coleta Seletiva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4524" y="1084082"/>
            <a:ext cx="9728461" cy="5773917"/>
          </a:xfrm>
        </p:spPr>
        <p:txBody>
          <a:bodyPr>
            <a:normAutofit/>
          </a:bodyPr>
          <a:lstStyle/>
          <a:p>
            <a:r>
              <a:rPr lang="pt-BR" b="1" dirty="0"/>
              <a:t>Implementação</a:t>
            </a:r>
            <a:endParaRPr lang="pt-BR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dirty="0"/>
              <a:t>- Campanhas de Conscientização: Comunicação Visual – distribuição de materiais educativos. Atividades escolares e eventos comunitários.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dirty="0"/>
              <a:t>- Parcerias com Escolas e Universidades: Criar programas de parceria com instituições de ensino para desenvolver projetos educativos.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dirty="0"/>
              <a:t>- Workshops e Seminários: Organizar workshops e seminários com especialistas em gestão de resíduos.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dirty="0"/>
              <a:t>- Engajamento Digital: Utilizar plataformas de mídia social e aplicativos para engajar a comunidade e fornecer informações atualizadas.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dirty="0"/>
              <a:t>- Treinamento e Capacitação: Capacitação da equipe responsável pela coleta e triagem dos resíduos.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dirty="0"/>
              <a:t>- Programas de Formação Continuada: Implementar programas de formação continuada para a equipe.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dirty="0"/>
              <a:t>- Tecnologia e Inovação: Desenvolvimento de aplicativo de informação aos cidadãos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dirty="0"/>
              <a:t>- Feedback da População: Incorporar mecanismos de feedback no aplicativo para melhorar continuamente o serviço.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dirty="0"/>
              <a:t>- Parcerias Corporativas: Estabelecer novas parcerias com empresas locais.</a:t>
            </a:r>
          </a:p>
          <a:p>
            <a:pPr>
              <a:buFontTx/>
              <a:buChar char="-"/>
            </a:pPr>
            <a:endParaRPr lang="pt-BR" dirty="0"/>
          </a:p>
          <a:p>
            <a:pPr marL="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9303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1919" y="307942"/>
            <a:ext cx="8596668" cy="1320800"/>
          </a:xfrm>
        </p:spPr>
        <p:txBody>
          <a:bodyPr/>
          <a:lstStyle/>
          <a:p>
            <a:r>
              <a:rPr lang="pt-BR" dirty="0" smtClean="0"/>
              <a:t>Educação Ambiental – Coleta Seletiva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4524" y="1084082"/>
            <a:ext cx="10044508" cy="5773917"/>
          </a:xfrm>
        </p:spPr>
        <p:txBody>
          <a:bodyPr>
            <a:normAutofit/>
          </a:bodyPr>
          <a:lstStyle/>
          <a:p>
            <a:r>
              <a:rPr lang="pt-BR" b="1" dirty="0"/>
              <a:t>Monitoramento e Avaliação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- Acompanhamento das Coletas: Avaliar a eficiência das rotas e a adesão da população.</a:t>
            </a:r>
          </a:p>
          <a:p>
            <a:pPr marL="0" indent="0">
              <a:buNone/>
            </a:pPr>
            <a:r>
              <a:rPr lang="pt-BR" dirty="0"/>
              <a:t>- Relatórios Periódicos: Produzir relatórios para ajustar o plano conforme necessário.</a:t>
            </a:r>
          </a:p>
          <a:p>
            <a:pPr marL="0" indent="0">
              <a:buNone/>
            </a:pPr>
            <a:r>
              <a:rPr lang="pt-BR" dirty="0"/>
              <a:t>- Transparência e Divulgação: Publicar relatórios e resultados de maneira transparente para a comunidade.</a:t>
            </a:r>
          </a:p>
          <a:p>
            <a:pPr marL="0" indent="0" algn="just">
              <a:buNone/>
            </a:pPr>
            <a:endParaRPr lang="pt-BR" dirty="0" smtClean="0"/>
          </a:p>
          <a:p>
            <a:pPr lvl="0"/>
            <a:r>
              <a:rPr lang="pt-BR" b="1" dirty="0"/>
              <a:t> </a:t>
            </a:r>
            <a:r>
              <a:rPr lang="pt-BR" b="1" dirty="0" smtClean="0"/>
              <a:t>Visão </a:t>
            </a:r>
            <a:r>
              <a:rPr lang="pt-BR" b="1" dirty="0"/>
              <a:t>do </a:t>
            </a:r>
            <a:r>
              <a:rPr lang="pt-BR" b="1" dirty="0" smtClean="0"/>
              <a:t>Projeto (03 anos)</a:t>
            </a:r>
            <a:endParaRPr lang="pt-BR" b="1" dirty="0"/>
          </a:p>
          <a:p>
            <a:pPr marL="0" indent="0" algn="just">
              <a:buNone/>
            </a:pPr>
            <a:r>
              <a:rPr lang="pt-BR" dirty="0" smtClean="0"/>
              <a:t> - Expansão </a:t>
            </a:r>
            <a:r>
              <a:rPr lang="pt-BR" dirty="0" smtClean="0"/>
              <a:t>do projeto para os distritos/áreas </a:t>
            </a:r>
            <a:r>
              <a:rPr lang="pt-BR" dirty="0" smtClean="0"/>
              <a:t>rurais. </a:t>
            </a:r>
            <a:endParaRPr lang="pt-BR" dirty="0" smtClean="0"/>
          </a:p>
          <a:p>
            <a:pPr marL="0" indent="0" algn="just">
              <a:buNone/>
            </a:pPr>
            <a:r>
              <a:rPr lang="pt-BR" dirty="0" smtClean="0"/>
              <a:t>- Melhoria </a:t>
            </a:r>
            <a:r>
              <a:rPr lang="pt-BR" dirty="0" smtClean="0"/>
              <a:t>contínua </a:t>
            </a:r>
            <a:r>
              <a:rPr lang="pt-BR" dirty="0" smtClean="0"/>
              <a:t>- Investir </a:t>
            </a:r>
            <a:r>
              <a:rPr lang="pt-BR" dirty="0"/>
              <a:t>em tecnologias mais eficientes de triagem e gestão de resíduos</a:t>
            </a:r>
            <a:r>
              <a:rPr lang="pt-BR" dirty="0" smtClean="0"/>
              <a:t>.</a:t>
            </a:r>
          </a:p>
          <a:p>
            <a:pPr marL="0" indent="0" algn="just">
              <a:buNone/>
            </a:pPr>
            <a:r>
              <a:rPr lang="pt-BR" dirty="0" smtClean="0"/>
              <a:t>- Atingir</a:t>
            </a:r>
            <a:r>
              <a:rPr lang="pt-BR" dirty="0" smtClean="0"/>
              <a:t> a taxa </a:t>
            </a:r>
            <a:r>
              <a:rPr lang="pt-BR" dirty="0" smtClean="0"/>
              <a:t>de reciclagem  em 20</a:t>
            </a:r>
            <a:r>
              <a:rPr lang="pt-BR" dirty="0" smtClean="0"/>
              <a:t>% dos resíduos gerados. </a:t>
            </a:r>
          </a:p>
          <a:p>
            <a:pPr marL="0" indent="0" algn="just">
              <a:buNone/>
            </a:pPr>
            <a:r>
              <a:rPr lang="pt-BR" dirty="0" smtClean="0"/>
              <a:t>- </a:t>
            </a:r>
            <a:r>
              <a:rPr lang="pt-BR" dirty="0" smtClean="0"/>
              <a:t>Geração </a:t>
            </a:r>
            <a:r>
              <a:rPr lang="pt-BR" dirty="0"/>
              <a:t>de emprego: Criar novas oportunidades de trabalho e capacitação na área de gestão de </a:t>
            </a:r>
            <a:r>
              <a:rPr lang="pt-BR" dirty="0" smtClean="0"/>
              <a:t>resíduos.</a:t>
            </a:r>
            <a:endParaRPr lang="pt-BR" dirty="0" smtClean="0"/>
          </a:p>
          <a:p>
            <a:pPr marL="0" indent="0" algn="just">
              <a:buNone/>
            </a:pPr>
            <a:r>
              <a:rPr lang="pt-BR" dirty="0" smtClean="0"/>
              <a:t>- Benefícios </a:t>
            </a:r>
            <a:r>
              <a:rPr lang="pt-BR" dirty="0"/>
              <a:t>ambientais: Reduzir o impacto ambiental e promover um ambiente mais limpo e sustentável.</a:t>
            </a:r>
          </a:p>
          <a:p>
            <a:pPr marL="0" indent="0" algn="just">
              <a:buNone/>
            </a:pPr>
            <a:endParaRPr lang="pt-BR" dirty="0" smtClean="0"/>
          </a:p>
          <a:p>
            <a:pPr marL="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4799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70971" y="51628"/>
            <a:ext cx="8596668" cy="776139"/>
          </a:xfrm>
        </p:spPr>
        <p:txBody>
          <a:bodyPr>
            <a:normAutofit/>
          </a:bodyPr>
          <a:lstStyle/>
          <a:p>
            <a:r>
              <a:rPr lang="pt-BR" sz="2800" dirty="0" smtClean="0"/>
              <a:t>Educação Ambiental – Coleta Seletiva</a:t>
            </a:r>
            <a:endParaRPr lang="pt-BR" sz="28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70567" y="544992"/>
            <a:ext cx="9728461" cy="5773917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pt-BR" b="1" dirty="0"/>
              <a:t>Cronograma Geral </a:t>
            </a:r>
            <a:r>
              <a:rPr lang="pt-BR" b="1" dirty="0" smtClean="0"/>
              <a:t>das fases do Projeto</a:t>
            </a:r>
            <a:endParaRPr lang="pt-BR" dirty="0"/>
          </a:p>
          <a:p>
            <a:pPr marL="0" indent="0" algn="just">
              <a:buNone/>
            </a:pPr>
            <a:endParaRPr lang="pt-BR" dirty="0" smtClean="0"/>
          </a:p>
          <a:p>
            <a:pPr marL="0" indent="0" algn="just">
              <a:buNone/>
            </a:pPr>
            <a:endParaRPr lang="pt-BR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331642"/>
              </p:ext>
            </p:extLst>
          </p:nvPr>
        </p:nvGraphicFramePr>
        <p:xfrm>
          <a:off x="1" y="1080159"/>
          <a:ext cx="10388010" cy="57778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0595">
                  <a:extLst>
                    <a:ext uri="{9D8B030D-6E8A-4147-A177-3AD203B41FA5}">
                      <a16:colId xmlns:a16="http://schemas.microsoft.com/office/drawing/2014/main" val="2378433132"/>
                    </a:ext>
                  </a:extLst>
                </a:gridCol>
                <a:gridCol w="3130595">
                  <a:extLst>
                    <a:ext uri="{9D8B030D-6E8A-4147-A177-3AD203B41FA5}">
                      <a16:colId xmlns:a16="http://schemas.microsoft.com/office/drawing/2014/main" val="1631198632"/>
                    </a:ext>
                  </a:extLst>
                </a:gridCol>
                <a:gridCol w="1478761">
                  <a:extLst>
                    <a:ext uri="{9D8B030D-6E8A-4147-A177-3AD203B41FA5}">
                      <a16:colId xmlns:a16="http://schemas.microsoft.com/office/drawing/2014/main" val="151172155"/>
                    </a:ext>
                  </a:extLst>
                </a:gridCol>
                <a:gridCol w="1355183">
                  <a:extLst>
                    <a:ext uri="{9D8B030D-6E8A-4147-A177-3AD203B41FA5}">
                      <a16:colId xmlns:a16="http://schemas.microsoft.com/office/drawing/2014/main" val="1427772073"/>
                    </a:ext>
                  </a:extLst>
                </a:gridCol>
                <a:gridCol w="1292876">
                  <a:extLst>
                    <a:ext uri="{9D8B030D-6E8A-4147-A177-3AD203B41FA5}">
                      <a16:colId xmlns:a16="http://schemas.microsoft.com/office/drawing/2014/main" val="725655107"/>
                    </a:ext>
                  </a:extLst>
                </a:gridCol>
              </a:tblGrid>
              <a:tr h="3221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FASE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ATIVIDADES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ANO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ANO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ANO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4018969"/>
                  </a:ext>
                </a:extLst>
              </a:tr>
              <a:tr h="255499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PLANEJAMENTO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Levantamento de dados e 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necessidades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9289642"/>
                  </a:ext>
                </a:extLst>
              </a:tr>
              <a:tr h="28414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Definição de metas e objetivos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6722874"/>
                  </a:ext>
                </a:extLst>
              </a:tr>
              <a:tr h="2126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Desenvolvimento do Plano de ação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2303274"/>
                  </a:ext>
                </a:extLst>
              </a:tr>
              <a:tr h="196425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CAPACITAÇÃO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Treinamento de equipes e 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voluntários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3349330"/>
                  </a:ext>
                </a:extLst>
              </a:tr>
              <a:tr h="20586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Criação de materiais educativos e 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informativos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3497484"/>
                  </a:ext>
                </a:extLst>
              </a:tr>
              <a:tr h="24203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Capacitação contínua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8745606"/>
                  </a:ext>
                </a:extLst>
              </a:tr>
              <a:tr h="429803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IMPLANTAÇÃO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Lançamento de campanhas educativas e informativas</a:t>
                      </a: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5723621"/>
                  </a:ext>
                </a:extLst>
              </a:tr>
              <a:tr h="34161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Distribuição de contêineres para coleta seletiva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11648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5112170"/>
                  </a:ext>
                </a:extLst>
              </a:tr>
              <a:tr h="33103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Implementação de pontos de coleta e centros de triagem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2131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3965950"/>
                  </a:ext>
                </a:extLst>
              </a:tr>
              <a:tr h="24225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Integração com instituições /parcerias locais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6344447"/>
                  </a:ext>
                </a:extLst>
              </a:tr>
              <a:tr h="325591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AVALIAÇÃO INICIAL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Monitoramento do desempenho inicial e feedback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296809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8889465"/>
                  </a:ext>
                </a:extLst>
              </a:tr>
              <a:tr h="36571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Ajustes nas práticas e processos com base nos resultados iniciais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6300402"/>
                  </a:ext>
                </a:extLst>
              </a:tr>
              <a:tr h="350133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EXPANSÃO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Ampliação da área de cobertura e inclusão de novas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3393076"/>
                  </a:ext>
                </a:extLst>
              </a:tr>
              <a:tr h="32216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Reavaliação e ajuste das estratégias de coleta seletiva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716382"/>
                  </a:ext>
                </a:extLst>
              </a:tr>
              <a:tr h="31068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Intensificação das campanhas educativas e engajamento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6021921"/>
                  </a:ext>
                </a:extLst>
              </a:tr>
              <a:tr h="32216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MONITORAMENTO </a:t>
                      </a:r>
                      <a:r>
                        <a:rPr lang="pt-BR" sz="10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CONTÍNUO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Monitoramento regular e análise de dados de desempenho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pt-BR" sz="10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BR" sz="10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5668862"/>
                  </a:ext>
                </a:extLst>
              </a:tr>
              <a:tr h="42980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Reavaliação e otimização contínua das práticas e estratégias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729731"/>
                  </a:ext>
                </a:extLst>
              </a:tr>
              <a:tr h="17660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Relatórios e divulgação dos resultados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01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121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do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681</TotalTime>
  <Words>1607</Words>
  <Application>Microsoft Office PowerPoint</Application>
  <PresentationFormat>Widescreen</PresentationFormat>
  <Paragraphs>316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Trebuchet MS</vt:lpstr>
      <vt:lpstr>Wingdings 3</vt:lpstr>
      <vt:lpstr>Facetado</vt:lpstr>
      <vt:lpstr>PROJETO DE EDUCAÇÃO AMBIENTAL                                                   Agosto/2024</vt:lpstr>
      <vt:lpstr>Município de Mariana Contextualização</vt:lpstr>
      <vt:lpstr>Educação Ambiental – instrumento de gestão ambiental</vt:lpstr>
      <vt:lpstr>Educação Ambiental – Coleta Seletiva</vt:lpstr>
      <vt:lpstr>Educação Ambiental – Coleta Seletiva</vt:lpstr>
      <vt:lpstr> Educação Ambiental – Coleta Seletiva     </vt:lpstr>
      <vt:lpstr>Educação Ambiental – Coleta Seletiva</vt:lpstr>
      <vt:lpstr>Educação Ambiental – Coleta Seletiva</vt:lpstr>
      <vt:lpstr>Educação Ambiental – Coleta Seletiva</vt:lpstr>
      <vt:lpstr>Projeto Educação Ambiental – Coleta Seletiva Valor total do projeto : R$ 5.376.000,00</vt:lpstr>
      <vt:lpstr>Educação Ambiental – Coleta Seletiva</vt:lpstr>
      <vt:lpstr>Educação Ambiental – Coleta Seletiva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PROJETO DE EDUCAÇÃO AMBIENTAL</dc:title>
  <dc:creator>Meio Ambiente</dc:creator>
  <cp:lastModifiedBy>Meio Ambiente</cp:lastModifiedBy>
  <cp:revision>52</cp:revision>
  <dcterms:created xsi:type="dcterms:W3CDTF">2024-08-08T23:57:32Z</dcterms:created>
  <dcterms:modified xsi:type="dcterms:W3CDTF">2024-08-30T14:31:02Z</dcterms:modified>
</cp:coreProperties>
</file>