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C75CBA-C1B0-D5B1-7C3B-5CF3A486F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8CCCF0-D0A4-EA6A-F61C-5A6D4C058C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2E5B234-D58E-8FCF-8432-7FF27ACA9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A07C43-4F45-46F5-5D46-1573E0AA8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AA47422-910E-6906-56C6-EC39E67E5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2666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09A8FD-E14A-7A27-0509-6C0611A83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4719D8-10BD-8D7D-A92F-183B26EC4C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85EBAD1-1E1E-5507-7917-7825F9C61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95888C-1F18-F8FA-E7B3-B08EA9D93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E18BED-12F3-B509-D89C-CBCF36FF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6456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61816B1-DE7E-A5D2-BECD-87A6CEB535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08C74DD-14F4-2702-E967-AD43ED6DFC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24FC977-4344-681A-68ED-D0B1FC85F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008B44E-4D24-8EF1-4289-17D9F5F03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E47C9CF-499D-AF64-0053-B4465FB38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184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EC1A4E-E61D-D71C-D8B8-22CB26FCE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FB37E4B-D8C7-0AA0-1352-2307E957C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BB198C-EA8D-8AF2-E43B-85203BBCD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75C5F0B-1052-1A5A-BF37-AB1DC30D6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0E65D3C-6C2A-CA4F-176A-CB0C1F02E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672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F0FF3-72B1-FB1B-6144-F24977530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3A48892-E74F-A0D1-7D91-35136819C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7E61BF5-23E2-E81A-5940-39B9F77E2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6162D3-9A32-7000-866F-A2BDEB81E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3C395F-062C-F010-3D01-CC5232A7A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1035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760CAE-287E-B794-B7C1-FE10FCB54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D5409C-5FEC-76BA-7922-E8E02E06D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9E7C9C6-440F-605E-BD87-6B21F3CF6B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FEF86A-35A7-02E9-7AEB-546ED74F4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806EC74-8C3A-5CEA-8D4B-923E33DF5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F220F1F-1D6E-4245-A923-24F6AA93C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4974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7A8C3-DC56-7F5F-7434-D275F5DF7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5B88A9B-949B-F25F-6478-2DF54A864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6C15227-CECF-5FE7-CAB7-E15CB7635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102D4EE-55A2-CE09-D292-87C1DF16D4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5753543-B954-B889-CD98-1E6F4EAA0D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2986852-9C81-6C61-2E60-92E9EEB4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BA348C0-C21F-2A80-7457-0A3D08BFF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6CC013D-2DAC-37DC-F192-BB3F09A81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148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DF8173-2DC6-EB88-EAB3-2EB2C70E8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6F6E5D7-6F24-FD25-F22B-9F26C298F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13FB8E5-5EBF-3C9D-B07D-506898BDB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5AC7DE5-B02F-22F4-6742-58F567529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692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DD82625-CBDB-ADD6-C253-0188E69CE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C65685D-9214-8A54-D823-CF7C2B48B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DF720B9-9012-1853-1DC4-D68AFEA30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372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8BA41C-1702-EEBF-964D-8911F798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BB1EC28-2596-A9D1-10D9-1026E012F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F031D58-35F5-8D2E-16E5-FF62A1418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F41B09-40F9-B4C9-E9DD-E1FA4867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535120C-18FF-261A-D704-64EF7EC3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3D55A7F-FBCA-E7CB-9A80-8925F920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500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DECDA5-8C80-A899-D6B5-91AB942ED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47E1CE0-41A5-DC06-AC31-4AF100CC9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69CECE1-FBA6-D57A-7A89-314B0949B8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B7FDF62-CCA3-4779-CC0D-7F2148DF3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BDDF6A2-3854-D314-05A1-E9F26559A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CD8BCB3-1623-0F9A-A231-02CE6BA5C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76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E40A327-A22F-8148-0626-1726812A8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D0C6518-5EAA-4D8E-744F-AC098DC4D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BA8478-2CC9-023E-9258-2E7D3C6F28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B219-1FC6-4AFF-8104-56DAD00E66EB}" type="datetimeFigureOut">
              <a:rPr lang="pt-BR" smtClean="0"/>
              <a:t>22/08/2023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F33875-2258-C909-5D83-4321562F15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753C1D3-DBBC-7375-3761-0724856BFA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33F90-03EA-4475-9EFF-DCE4C730A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1943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FE70318-506E-516E-D525-55FF4A17F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000" dirty="0"/>
              <a:t>DISSENSO 1 REFERENTE À PREMISSA 4  DO PG04 - solicitação de inclusão de pescadores do Alto Rio Doce (considerando que essa é uma condição intrínseca no processo do garimpeiro tradicional)</a:t>
            </a:r>
            <a:br>
              <a:rPr lang="pt-BR" sz="2000" dirty="0"/>
            </a:br>
            <a:endParaRPr lang="pt-BR" sz="2000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04B4DA1-DF7D-0452-060F-069751CB23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VERSÃO FUNDAÇÃO RENOVA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09BC893-C751-C534-F7BB-EB0562760C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Para o planejamento e a execução das ações, os públicos e territórios de atuação do programa serão organizados, inicialmente, em 3 territórios, a saber: i) Quilombolas em Degredo, Linhares-ES; ii) Faiscadores e Pescadores Artesanais em Santa Cruz do Escalvado, Rio Doce e </a:t>
            </a:r>
            <a:r>
              <a:rPr lang="pt-BR" sz="1800" dirty="0" err="1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Chopotó</a:t>
            </a: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em Minas Gerais; iii) Garimpeiros Tradicionais pescadores do Alto Rio Doce, contemplando os municípios de Mariana, Barra Longa e Acaiaca também em Minas Gerais.</a:t>
            </a:r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F7CD9E05-9BCD-AB31-2568-1B808614DC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/>
              <a:t>VERSÃO GT</a:t>
            </a: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BC3DCF3F-FB6D-C58B-18FF-1D2B2F2F321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Para o planejamento e a execução das ações, os públicos e territórios de atuação do programa serão organizados, inicialmente, em 3 regiões, a saber: i) Quilombolas em Degredo, Linhares-ES; ii) Faiscadores e Pescadores Artesanais em Santa Cruz </a:t>
            </a:r>
            <a:r>
              <a:rPr lang="pt-BR" sz="18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do Escalvado, Rio Doce e Chopotó em Minas Gerais; iii) Garimpeiros Tradicionais </a:t>
            </a:r>
            <a:r>
              <a:rPr lang="pt-BR" sz="180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</a:t>
            </a:r>
            <a:r>
              <a:rPr lang="pt-BR" sz="18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pescadores do Alto Rio Doce, contemplando os municípios de  Mariana,  Barra Longa e Acaiaca também em Minas Gerais. </a:t>
            </a:r>
          </a:p>
        </p:txBody>
      </p:sp>
    </p:spTree>
    <p:extLst>
      <p:ext uri="{BB962C8B-B14F-4D97-AF65-F5344CB8AC3E}">
        <p14:creationId xmlns:p14="http://schemas.microsoft.com/office/powerpoint/2010/main" val="1966825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FE70318-506E-516E-D525-55FF4A17F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000" dirty="0"/>
              <a:t>DISSENSO 2 REFERENTE AO OBJETIVO DA AÇÃO DE AUXÍLIO FINANCEIRO EMERGENCIAL – verificar diferença nos textos e considerar que o novo texto deve abordar que as listas devem ser revisadas</a:t>
            </a:r>
            <a:br>
              <a:rPr lang="pt-BR" sz="2000" dirty="0"/>
            </a:br>
            <a:endParaRPr lang="pt-BR" sz="2000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04B4DA1-DF7D-0452-060F-069751CB2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465689"/>
          </a:xfrm>
        </p:spPr>
        <p:txBody>
          <a:bodyPr/>
          <a:lstStyle/>
          <a:p>
            <a:r>
              <a:rPr lang="pt-BR" dirty="0"/>
              <a:t>VERSÃO FUNDAÇÃO RENOVA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09BC893-C751-C534-F7BB-EB0562760C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1791" y="2146852"/>
            <a:ext cx="5745784" cy="368458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Articular para o acesso ao auxílio financeiro emergencial das famílias dos povos e comunidades tradicionais atingidas.</a:t>
            </a:r>
          </a:p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 AFE ou instrumento equivalente será pago aos membros dos povos e comunidades tradicionais </a:t>
            </a:r>
            <a:r>
              <a:rPr lang="pt-BR" sz="6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 acordo com os critérios e fluxos estabelecidos pelo PG21 – Auxílio Financeiro Emergencial. </a:t>
            </a:r>
          </a:p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As respectivas Comissões Locais de Atingidos, auxiliadas pelos órgãos públicos competentes ou por suas Assessorias Técnicas Independentes, poderão elaborar listas em que identificam e indicam as pessoas que pertencem a seu povo ou comunidade tradicional, o que converge com o direito à autodeterminação previsto na Convenção OIT/169 e assegurado pela jurisprudência da Corte Interamericana de Direitos Humanos . </a:t>
            </a:r>
          </a:p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Ressalta-se que a tradicionalidade, por si só, não assegura a elegibilidade ao auxílio financeiro emergencial. A elegibilidade se dá de acordo com os critérios estabelecidos pelo PG 21 – Auxílio Financeiro Emergencial. </a:t>
            </a:r>
            <a:endParaRPr lang="pt-BR" sz="1800" dirty="0">
              <a:solidFill>
                <a:srgbClr val="000000"/>
              </a:solidFill>
              <a:effectLst/>
              <a:highlight>
                <a:srgbClr val="FFFF00"/>
              </a:highlight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F7CD9E05-9BCD-AB31-2568-1B808614DC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465689"/>
          </a:xfrm>
        </p:spPr>
        <p:txBody>
          <a:bodyPr/>
          <a:lstStyle/>
          <a:p>
            <a:r>
              <a:rPr lang="pt-BR" dirty="0"/>
              <a:t>VERSÃO GT</a:t>
            </a: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BC3DCF3F-FB6D-C58B-18FF-1D2B2F2F32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146852"/>
            <a:ext cx="5502965" cy="4452731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Fornecer auxílio financeiro emergencial para as famílias atingidas. </a:t>
            </a:r>
          </a:p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 AFE ou instrumento equivalente será pago aos membros dos povos e comunidades tradicionais </a:t>
            </a:r>
            <a:r>
              <a:rPr lang="pt-BR" sz="6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reconhecidos pela CT-IPCT como atingidos pelo rompimento da barragem de Fundão e, consequentemente, incorporados como público do PG 04. </a:t>
            </a:r>
          </a:p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As respectivas Comissões Locais de Atingidos, auxiliadas pelos órgãos públicos competentes ou por suas Assessorias Técnicas Independentes, poderão elaborar listas em que identificam e indicam as pessoas que pertencem a seu povo ou comunidade tradicional, o que converge com o direito à autodeterminação previsto na Convenção OIT/169 e assegurado pela jurisprudência da Corte Interamericana de Direitos Humanos. </a:t>
            </a:r>
          </a:p>
          <a:p>
            <a:pPr marL="0" indent="0" algn="just">
              <a:buNone/>
            </a:pPr>
            <a:r>
              <a:rPr lang="pt-BR" sz="6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Essas listas servirão de base para o cadastramento desses indivíduos, para o pagamento do AFE, recebimento de indenização e acesso aos programas estruturantes, nos termos previstos no TTAC</a:t>
            </a:r>
            <a:r>
              <a:rPr lang="pt-BR" sz="7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484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FE70318-506E-516E-D525-55FF4A17F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000" dirty="0"/>
              <a:t>DISSENSO 3 REFERENTE À AÇÃO EMERGENCIAL DE OFERTA DE ÁGUA MINERAL - inserção do texto abaixo sobre o princípio da precaução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04B4DA1-DF7D-0452-060F-069751CB23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VERSÃO FUNDAÇÃO RENOVA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09BC893-C751-C534-F7BB-EB0562760C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   Não há texto correspondente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F7CD9E05-9BCD-AB31-2568-1B808614DC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/>
              <a:t>VERSÃO GT</a:t>
            </a: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BC3DCF3F-FB6D-C58B-18FF-1D2B2F2F321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t-BR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Desse modo e em consonância com os “Princípios Orientadores sobre Empresas e Direitos Humanos”, da Organização das Nações Unidas (ONU) consideram-se não apenas o nexo de causalidade, mas também a contribuição e a conexão do desastre com os danos relatados e identificados, e os riscos adicionais que o desastre e seus efeitos podem trazer ao meio ambiente e à saúde humana, o que é condizente com o princípio da precaução, que constitui um dos princípios do Direito Ambiental pátrio.</a:t>
            </a:r>
            <a:endParaRPr lang="pt-BR" sz="1800" dirty="0">
              <a:solidFill>
                <a:srgbClr val="000000"/>
              </a:solidFill>
              <a:effectLst/>
              <a:highlight>
                <a:srgbClr val="FFFF00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18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981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FE70318-506E-516E-D525-55FF4A17F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000" dirty="0"/>
              <a:t>DISSENSO 4 REFERENTE AO ACESSO À AÇÃO EMERGENCIAL DE OFERTA DE ÁGUA MINERAL – inserir parte grafada em vermelho 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04B4DA1-DF7D-0452-060F-069751CB23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VERSÃO FUNDAÇÃO RENOVA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09BC893-C751-C534-F7BB-EB0562760C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just">
              <a:buNone/>
            </a:pPr>
            <a:endParaRPr lang="pt-BR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pt-BR" sz="18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Assim, para acessar essa medida emergencial, os indícios apresentados pelo povo ou comunidade tradicional afetado devem estar sustentados em testes laboratoriais </a:t>
            </a:r>
            <a:r>
              <a:rPr lang="pt-BR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</a:t>
            </a: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estudos de natureza socioantropológica..</a:t>
            </a:r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F7CD9E05-9BCD-AB31-2568-1B808614DC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/>
              <a:t>VERSÃO GT</a:t>
            </a: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BC3DCF3F-FB6D-C58B-18FF-1D2B2F2F321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just">
              <a:buNone/>
            </a:pPr>
            <a:endParaRPr lang="pt-BR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pt-BR" sz="18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Assim, para acessar essa medida emergencial, os indícios apresentados pelo povo ou comunidade tradicional afetado devem estar sustentados em testes laboratoriais </a:t>
            </a:r>
            <a:r>
              <a:rPr lang="pt-BR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ou</a:t>
            </a: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estudos de natureza socioantropológica.</a:t>
            </a:r>
          </a:p>
          <a:p>
            <a:pPr marL="0" indent="0" algn="just">
              <a:buNone/>
            </a:pPr>
            <a:endParaRPr lang="pt-BR" sz="18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45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726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Tema do Office</vt:lpstr>
      <vt:lpstr>DISSENSO 1 REFERENTE À PREMISSA 4  DO PG04 - solicitação de inclusão de pescadores do Alto Rio Doce (considerando que essa é uma condição intrínseca no processo do garimpeiro tradicional) </vt:lpstr>
      <vt:lpstr>DISSENSO 2 REFERENTE AO OBJETIVO DA AÇÃO DE AUXÍLIO FINANCEIRO EMERGENCIAL – verificar diferença nos textos e considerar que o novo texto deve abordar que as listas devem ser revisadas </vt:lpstr>
      <vt:lpstr>DISSENSO 3 REFERENTE À AÇÃO EMERGENCIAL DE OFERTA DE ÁGUA MINERAL - inserção do texto abaixo sobre o princípio da precaução</vt:lpstr>
      <vt:lpstr>DISSENSO 4 REFERENTE AO ACESSO À AÇÃO EMERGENCIAL DE OFERTA DE ÁGUA MINERAL – inserir parte grafada em vermelho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DISSENSO 1 REFERENTE À PREMISSA 4  DO PG04 - solicitação de inclusão de pescadores do Alto Rio Doce (considerando que essa é uma condição intrínseca no processo do garimpeiro tradicional)</dc:title>
  <dc:creator>Corinne Lopes</dc:creator>
  <cp:lastModifiedBy>Antônio</cp:lastModifiedBy>
  <cp:revision>6</cp:revision>
  <dcterms:created xsi:type="dcterms:W3CDTF">2023-06-23T14:01:51Z</dcterms:created>
  <dcterms:modified xsi:type="dcterms:W3CDTF">2023-08-22T20:45:41Z</dcterms:modified>
</cp:coreProperties>
</file>