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7" r:id="rId4"/>
    <p:sldMasterId id="2147483666" r:id="rId5"/>
    <p:sldMasterId id="2147483694" r:id="rId6"/>
  </p:sldMasterIdLst>
  <p:notesMasterIdLst>
    <p:notesMasterId r:id="rId34"/>
  </p:notesMasterIdLst>
  <p:sldIdLst>
    <p:sldId id="372" r:id="rId7"/>
    <p:sldId id="323" r:id="rId8"/>
    <p:sldId id="324" r:id="rId9"/>
    <p:sldId id="393" r:id="rId10"/>
    <p:sldId id="392" r:id="rId11"/>
    <p:sldId id="389" r:id="rId12"/>
    <p:sldId id="391" r:id="rId13"/>
    <p:sldId id="374" r:id="rId14"/>
    <p:sldId id="377" r:id="rId15"/>
    <p:sldId id="375" r:id="rId16"/>
    <p:sldId id="386" r:id="rId17"/>
    <p:sldId id="376" r:id="rId18"/>
    <p:sldId id="387" r:id="rId19"/>
    <p:sldId id="388" r:id="rId20"/>
    <p:sldId id="397" r:id="rId21"/>
    <p:sldId id="398" r:id="rId22"/>
    <p:sldId id="399" r:id="rId23"/>
    <p:sldId id="400" r:id="rId24"/>
    <p:sldId id="378" r:id="rId25"/>
    <p:sldId id="379" r:id="rId26"/>
    <p:sldId id="403" r:id="rId27"/>
    <p:sldId id="405" r:id="rId28"/>
    <p:sldId id="406" r:id="rId29"/>
    <p:sldId id="407" r:id="rId30"/>
    <p:sldId id="404" r:id="rId31"/>
    <p:sldId id="355" r:id="rId32"/>
    <p:sldId id="356" r:id="rId33"/>
  </p:sldIdLst>
  <p:sldSz cx="12188825" cy="6858000"/>
  <p:notesSz cx="6858000" cy="9144000"/>
  <p:defaultTextStyle>
    <a:defPPr>
      <a:defRPr lang="en-US"/>
    </a:defPPr>
    <a:lvl1pPr marL="0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072">
          <p15:clr>
            <a:srgbClr val="A4A3A4"/>
          </p15:clr>
        </p15:guide>
        <p15:guide id="2" orient="horz" pos="527" userDrawn="1">
          <p15:clr>
            <a:srgbClr val="A4A3A4"/>
          </p15:clr>
        </p15:guide>
        <p15:guide id="3" pos="7349">
          <p15:clr>
            <a:srgbClr val="A4A3A4"/>
          </p15:clr>
        </p15:guide>
        <p15:guide id="4" pos="33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381A"/>
    <a:srgbClr val="0D47FF"/>
    <a:srgbClr val="DD9505"/>
    <a:srgbClr val="FAB62E"/>
    <a:srgbClr val="4FFF4F"/>
    <a:srgbClr val="21FF21"/>
    <a:srgbClr val="50AAE2"/>
    <a:srgbClr val="41E0F1"/>
    <a:srgbClr val="25C6FF"/>
    <a:srgbClr val="B778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88" autoAdjust="0"/>
    <p:restoredTop sz="99030" autoAdjust="0"/>
  </p:normalViewPr>
  <p:slideViewPr>
    <p:cSldViewPr snapToGrid="0" snapToObjects="1" showGuides="1">
      <p:cViewPr>
        <p:scale>
          <a:sx n="70" d="100"/>
          <a:sy n="70" d="100"/>
        </p:scale>
        <p:origin x="-1014" y="-492"/>
      </p:cViewPr>
      <p:guideLst>
        <p:guide orient="horz" pos="4072"/>
        <p:guide orient="horz" pos="2156"/>
        <p:guide pos="6347"/>
        <p:guide pos="147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0C9EA4-B861-DE4E-89AA-A44EC068A438}" type="datetimeFigureOut">
              <a:rPr lang="en-US" smtClean="0"/>
              <a:t>12/18/2018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A8AA9B-E652-8F46-A15F-7A6A8161981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6118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undacao_Renova_Marca_RGB_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515" y="2405866"/>
            <a:ext cx="7058060" cy="2114964"/>
          </a:xfrm>
          <a:prstGeom prst="rect">
            <a:avLst/>
          </a:prstGeom>
        </p:spPr>
      </p:pic>
      <p:sp>
        <p:nvSpPr>
          <p:cNvPr id="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446338" y="5413511"/>
            <a:ext cx="4672004" cy="406400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0" i="0" spc="-13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19pt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445959" y="5863167"/>
            <a:ext cx="4672383" cy="3767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marR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13PT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403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ítulo Azul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119" y="1994242"/>
            <a:ext cx="8268374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500279"/>
            <a:ext cx="8276437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589572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ítulo Ve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465925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ítulo Laran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3920561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ítulo Az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6835812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ágina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443559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undacao_Renova_Marca_RGB_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515" y="2405866"/>
            <a:ext cx="7058060" cy="2114964"/>
          </a:xfrm>
          <a:prstGeom prst="rect">
            <a:avLst/>
          </a:prstGeom>
        </p:spPr>
      </p:pic>
      <p:sp>
        <p:nvSpPr>
          <p:cNvPr id="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446338" y="5413511"/>
            <a:ext cx="4672004" cy="406400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0" i="0" spc="-13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19pt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445959" y="5863167"/>
            <a:ext cx="4672383" cy="3767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marR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13PT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0085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9" y="35648"/>
            <a:ext cx="12178000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054" y="2352133"/>
            <a:ext cx="5967658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8" name="Picture 7" descr="Infraestrutur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34" y="608754"/>
            <a:ext cx="1395306" cy="139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0628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i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20085"/>
            <a:ext cx="7170014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1182498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o/Tóp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119" y="1994242"/>
            <a:ext cx="8268374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500279"/>
            <a:ext cx="8276437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9" name="Picture 8" descr="Infraestrutur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482" y="334430"/>
            <a:ext cx="657249" cy="65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9228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o/Tópico/N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8117419" y="-71839"/>
            <a:ext cx="4153486" cy="701963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7167117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7172532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673958" y="518643"/>
            <a:ext cx="3004884" cy="642500"/>
          </a:xfrm>
          <a:prstGeom prst="rect">
            <a:avLst/>
          </a:prstGeom>
        </p:spPr>
        <p:txBody>
          <a:bodyPr vert="horz" lIns="0" tIns="60949" rIns="0" bIns="60949"/>
          <a:lstStyle>
            <a:lvl1pPr marL="0" indent="0">
              <a:lnSpc>
                <a:spcPct val="120000"/>
              </a:lnSpc>
              <a:buNone/>
              <a:defRPr sz="2400" b="1" i="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NOTA 24PT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8684451" y="1459734"/>
            <a:ext cx="441049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1.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8684451" y="3362718"/>
            <a:ext cx="441049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2.</a:t>
            </a:r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9068750" y="1538819"/>
            <a:ext cx="2603743" cy="156328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16pt</a:t>
            </a:r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9068750" y="3441813"/>
            <a:ext cx="2610092" cy="156328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16pt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930369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9" y="35648"/>
            <a:ext cx="12178000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054" y="2352133"/>
            <a:ext cx="5967658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tx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tx2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tx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41414331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o/Tóp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5036848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6" name="Chart Placeholder 15"/>
          <p:cNvSpPr>
            <a:spLocks noGrp="1"/>
          </p:cNvSpPr>
          <p:nvPr>
            <p:ph type="chart" sz="quarter" idx="13" hasCustomPrompt="1"/>
          </p:nvPr>
        </p:nvSpPr>
        <p:spPr>
          <a:xfrm>
            <a:off x="5637332" y="2110295"/>
            <a:ext cx="6035161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9" name="Picture 8" descr="Infraestrutur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482" y="334430"/>
            <a:ext cx="657249" cy="65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7811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o/Tópico/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5036848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7" name="Table Placeholder 8"/>
          <p:cNvSpPr>
            <a:spLocks noGrp="1"/>
          </p:cNvSpPr>
          <p:nvPr>
            <p:ph type="tbl" sz="quarter" idx="13" hasCustomPrompt="1"/>
          </p:nvPr>
        </p:nvSpPr>
        <p:spPr>
          <a:xfrm>
            <a:off x="5626753" y="2110296"/>
            <a:ext cx="6045740" cy="3445955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 baseline="0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9" name="Picture 8" descr="Infraestrutur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482" y="334430"/>
            <a:ext cx="657249" cy="65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5842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able Placeholder 7"/>
          <p:cNvSpPr>
            <a:spLocks noGrp="1"/>
          </p:cNvSpPr>
          <p:nvPr>
            <p:ph type="tbl" sz="quarter" idx="11" hasCustomPrompt="1"/>
          </p:nvPr>
        </p:nvSpPr>
        <p:spPr>
          <a:xfrm>
            <a:off x="394471" y="2095501"/>
            <a:ext cx="11278022" cy="346075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11PT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8" name="Picture 7" descr="Infraestrutur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482" y="334430"/>
            <a:ext cx="657249" cy="65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330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áf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Chart Placeholder 15"/>
          <p:cNvSpPr>
            <a:spLocks noGrp="1"/>
          </p:cNvSpPr>
          <p:nvPr>
            <p:ph type="chart" sz="quarter" idx="14" hasCustomPrompt="1"/>
          </p:nvPr>
        </p:nvSpPr>
        <p:spPr>
          <a:xfrm>
            <a:off x="393792" y="2110295"/>
            <a:ext cx="5036160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7" name="Chart Placeholder 15"/>
          <p:cNvSpPr>
            <a:spLocks noGrp="1"/>
          </p:cNvSpPr>
          <p:nvPr>
            <p:ph type="chart" sz="quarter" idx="15" hasCustomPrompt="1"/>
          </p:nvPr>
        </p:nvSpPr>
        <p:spPr>
          <a:xfrm>
            <a:off x="6642682" y="2110295"/>
            <a:ext cx="5036160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9" name="Picture 8" descr="Infraestrutur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482" y="334430"/>
            <a:ext cx="657249" cy="65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6802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4308136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ágina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5343136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itaçã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02168"/>
            <a:ext cx="7170014" cy="4829249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32159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1917701"/>
            <a:ext cx="4564038" cy="32029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lIns="959832" tIns="479916" rIns="479916" bIns="479916" anchor="t" anchorCtr="0"/>
          <a:lstStyle>
            <a:lvl1pPr marL="0" indent="0">
              <a:lnSpc>
                <a:spcPct val="115000"/>
              </a:lnSpc>
              <a:buNone/>
              <a:defRPr sz="2100" b="1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</a:t>
            </a:r>
            <a:br>
              <a:rPr lang="en-US" dirty="0"/>
            </a:br>
            <a:r>
              <a:rPr lang="en-US" dirty="0"/>
              <a:t>Bold 21pt</a:t>
            </a:r>
          </a:p>
        </p:txBody>
      </p:sp>
    </p:spTree>
    <p:extLst>
      <p:ext uri="{BB962C8B-B14F-4D97-AF65-F5344CB8AC3E}">
        <p14:creationId xmlns:p14="http://schemas.microsoft.com/office/powerpoint/2010/main" val="29307053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oto/Legenda/Crédi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5791868"/>
            <a:ext cx="12188825" cy="1064546"/>
          </a:xfrm>
          <a:prstGeom prst="rect">
            <a:avLst/>
          </a:prstGeom>
          <a:solidFill>
            <a:schemeClr val="accent1">
              <a:alpha val="80000"/>
            </a:schemeClr>
          </a:solidFill>
        </p:spPr>
        <p:txBody>
          <a:bodyPr vert="horz" lIns="540000" tIns="540000" rIns="1440000" bIns="540000" anchor="ctr"/>
          <a:lstStyle>
            <a:lvl1pPr marL="0" indent="0">
              <a:lnSpc>
                <a:spcPct val="140000"/>
              </a:lnSpc>
              <a:buNone/>
              <a:defRPr sz="1200" b="1" spc="0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Legenda</a:t>
            </a:r>
            <a:r>
              <a:rPr lang="en-US" dirty="0"/>
              <a:t> | </a:t>
            </a:r>
            <a:r>
              <a:rPr lang="en-US" dirty="0" err="1"/>
              <a:t>Créditos</a:t>
            </a:r>
            <a:r>
              <a:rPr lang="en-US" dirty="0"/>
              <a:t> da </a:t>
            </a:r>
            <a:r>
              <a:rPr lang="en-US" dirty="0" err="1"/>
              <a:t>imagem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Verdana Bold 12pts</a:t>
            </a:r>
          </a:p>
        </p:txBody>
      </p:sp>
    </p:spTree>
    <p:extLst>
      <p:ext uri="{BB962C8B-B14F-4D97-AF65-F5344CB8AC3E}">
        <p14:creationId xmlns:p14="http://schemas.microsoft.com/office/powerpoint/2010/main" val="3389364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o/Tópico/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-1" y="1"/>
            <a:ext cx="5592006" cy="68579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2" y="397683"/>
            <a:ext cx="4641703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8" y="2110297"/>
            <a:ext cx="4647117" cy="322961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9" y="5556250"/>
            <a:ext cx="4646536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5592895" y="0"/>
            <a:ext cx="6595931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marR="0" indent="0" algn="ctr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4111682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9" y="35648"/>
            <a:ext cx="12178000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054" y="2352133"/>
            <a:ext cx="5967658" cy="172085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8224917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ítulo/Text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1917701"/>
            <a:ext cx="4564038" cy="32029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97555" y="2138367"/>
            <a:ext cx="3690940" cy="1248300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15000"/>
              </a:lnSpc>
              <a:buNone/>
              <a:defRPr sz="3200" b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BOLD 32PT</a:t>
            </a: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397555" y="3450700"/>
            <a:ext cx="3690940" cy="1434567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30000"/>
              </a:lnSpc>
              <a:buNone/>
              <a:defRPr sz="19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19pt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7160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o/Imagem abaix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1"/>
            <a:ext cx="12188825" cy="291495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6982291" y="368597"/>
            <a:ext cx="4727279" cy="2212751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90000"/>
              </a:lnSpc>
              <a:spcBef>
                <a:spcPts val="0"/>
              </a:spcBef>
              <a:buNone/>
              <a:defRPr sz="13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13pt</a:t>
            </a:r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3048000"/>
            <a:ext cx="12188825" cy="3810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</p:spTree>
    <p:extLst>
      <p:ext uri="{BB962C8B-B14F-4D97-AF65-F5344CB8AC3E}">
        <p14:creationId xmlns:p14="http://schemas.microsoft.com/office/powerpoint/2010/main" val="27642486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000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ped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pic>
        <p:nvPicPr>
          <p:cNvPr id="5" name="Picture 4" descr="Fundacao_Renova_Marca_RGB_1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092" y="632936"/>
            <a:ext cx="3135037" cy="939421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1910553" y="2108629"/>
            <a:ext cx="4449275" cy="3306204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FALE CONOSCO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0800 031 2303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www.fundacaorenova.org/fale-conosco</a:t>
            </a:r>
          </a:p>
          <a:p>
            <a:pPr rtl="0">
              <a:lnSpc>
                <a:spcPct val="180000"/>
              </a:lnSpc>
            </a:pPr>
            <a:endParaRPr lang="cs-CZ" sz="15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cs-CZ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</a:t>
            </a:r>
          </a:p>
          <a:p>
            <a:pPr rtl="0">
              <a:lnSpc>
                <a:spcPct val="180000"/>
              </a:lnSpc>
            </a:pPr>
            <a:r>
              <a:rPr lang="is-I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0800 721 0717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ouvidoria@fundacaorenova.org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www.canalconfidencial.com.br/fundacaorenova/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6989233" y="2108628"/>
            <a:ext cx="3023017" cy="3503501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SITE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</a:p>
          <a:p>
            <a:pPr rtl="0">
              <a:lnSpc>
                <a:spcPct val="180000"/>
              </a:lnSpc>
            </a:pPr>
            <a:endParaRPr lang="en-US" sz="13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REDES SOCIAIS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Facebook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Youtube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Instagram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Linkedin</a:t>
            </a:r>
          </a:p>
          <a:p>
            <a:pPr marL="0" marR="0" indent="0" algn="l" defTabSz="609493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Google Plus</a:t>
            </a:r>
          </a:p>
        </p:txBody>
      </p:sp>
    </p:spTree>
    <p:extLst>
      <p:ext uri="{BB962C8B-B14F-4D97-AF65-F5344CB8AC3E}">
        <p14:creationId xmlns:p14="http://schemas.microsoft.com/office/powerpoint/2010/main" val="12934023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-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rca_branc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625" y="2503715"/>
            <a:ext cx="1282533" cy="1850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2379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undacao_Renova_Marca_RGB_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515" y="2405866"/>
            <a:ext cx="7058060" cy="2114964"/>
          </a:xfrm>
          <a:prstGeom prst="rect">
            <a:avLst/>
          </a:prstGeom>
        </p:spPr>
      </p:pic>
      <p:sp>
        <p:nvSpPr>
          <p:cNvPr id="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446338" y="5413511"/>
            <a:ext cx="4672004" cy="406400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0" i="0" spc="-13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19pt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445959" y="5863167"/>
            <a:ext cx="4672383" cy="3767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marR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13PT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08875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9" y="35648"/>
            <a:ext cx="12178000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054" y="2352133"/>
            <a:ext cx="5967658" cy="172085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6" name="Picture 5" descr="Pessoas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48" y="740833"/>
            <a:ext cx="834163" cy="834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9818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i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20085"/>
            <a:ext cx="7170014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6487878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o/Tóp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119" y="1994242"/>
            <a:ext cx="8268374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500279"/>
            <a:ext cx="8276437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0" name="Picture 9" descr="Pessoas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000" y="401639"/>
            <a:ext cx="412842" cy="4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3566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o/Tópico/N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8117419" y="-71839"/>
            <a:ext cx="4153486" cy="701963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7167117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7172532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673958" y="518643"/>
            <a:ext cx="3004884" cy="642500"/>
          </a:xfrm>
          <a:prstGeom prst="rect">
            <a:avLst/>
          </a:prstGeom>
        </p:spPr>
        <p:txBody>
          <a:bodyPr vert="horz" lIns="0" tIns="60949" rIns="0" bIns="60949"/>
          <a:lstStyle>
            <a:lvl1pPr marL="0" indent="0">
              <a:lnSpc>
                <a:spcPct val="120000"/>
              </a:lnSpc>
              <a:buNone/>
              <a:defRPr sz="2400" b="1" i="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NOTA 24PT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8684451" y="1459734"/>
            <a:ext cx="441049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1.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8684451" y="3362718"/>
            <a:ext cx="441049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2.</a:t>
            </a:r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9068750" y="1538819"/>
            <a:ext cx="2603743" cy="156328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16pt</a:t>
            </a:r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9068750" y="3441813"/>
            <a:ext cx="2610092" cy="156328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16pt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609195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ber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9" y="35648"/>
            <a:ext cx="12178000" cy="6858000"/>
          </a:xfrm>
          <a:prstGeom prst="rect">
            <a:avLst/>
          </a:prstGeom>
        </p:spPr>
      </p:pic>
      <p:sp>
        <p:nvSpPr>
          <p:cNvPr id="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054" y="2352133"/>
            <a:ext cx="5967658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56174222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o/Tóp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5036848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6" name="Chart Placeholder 15"/>
          <p:cNvSpPr>
            <a:spLocks noGrp="1"/>
          </p:cNvSpPr>
          <p:nvPr>
            <p:ph type="chart" sz="quarter" idx="13" hasCustomPrompt="1"/>
          </p:nvPr>
        </p:nvSpPr>
        <p:spPr>
          <a:xfrm>
            <a:off x="5637332" y="2110295"/>
            <a:ext cx="6035161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0" name="Picture 9" descr="Pessoas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000" y="401639"/>
            <a:ext cx="412842" cy="4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07003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o/Tópico/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5036848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7" name="Table Placeholder 8"/>
          <p:cNvSpPr>
            <a:spLocks noGrp="1"/>
          </p:cNvSpPr>
          <p:nvPr>
            <p:ph type="tbl" sz="quarter" idx="13" hasCustomPrompt="1"/>
          </p:nvPr>
        </p:nvSpPr>
        <p:spPr>
          <a:xfrm>
            <a:off x="5626753" y="2110296"/>
            <a:ext cx="6045740" cy="3445955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 baseline="0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0" name="Picture 9" descr="Pessoas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000" y="401639"/>
            <a:ext cx="412842" cy="4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76887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able Placeholder 7"/>
          <p:cNvSpPr>
            <a:spLocks noGrp="1"/>
          </p:cNvSpPr>
          <p:nvPr>
            <p:ph type="tbl" sz="quarter" idx="11" hasCustomPrompt="1"/>
          </p:nvPr>
        </p:nvSpPr>
        <p:spPr>
          <a:xfrm>
            <a:off x="394471" y="2095501"/>
            <a:ext cx="11278022" cy="346075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11PT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9" name="Picture 8" descr="Pessoas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000" y="401639"/>
            <a:ext cx="412842" cy="4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9062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áf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Chart Placeholder 15"/>
          <p:cNvSpPr>
            <a:spLocks noGrp="1"/>
          </p:cNvSpPr>
          <p:nvPr>
            <p:ph type="chart" sz="quarter" idx="14" hasCustomPrompt="1"/>
          </p:nvPr>
        </p:nvSpPr>
        <p:spPr>
          <a:xfrm>
            <a:off x="393792" y="2110295"/>
            <a:ext cx="5036160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7" name="Chart Placeholder 15"/>
          <p:cNvSpPr>
            <a:spLocks noGrp="1"/>
          </p:cNvSpPr>
          <p:nvPr>
            <p:ph type="chart" sz="quarter" idx="15" hasCustomPrompt="1"/>
          </p:nvPr>
        </p:nvSpPr>
        <p:spPr>
          <a:xfrm>
            <a:off x="6642682" y="2110295"/>
            <a:ext cx="5036160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0" name="Picture 9" descr="Pessoas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000" y="401639"/>
            <a:ext cx="412842" cy="4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4249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47724502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ágina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66796914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itaçã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02168"/>
            <a:ext cx="7170014" cy="4829249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46170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1917701"/>
            <a:ext cx="4564038" cy="320293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lIns="959832" tIns="479916" rIns="479916" bIns="479916" anchor="t" anchorCtr="0"/>
          <a:lstStyle>
            <a:lvl1pPr marL="0" indent="0">
              <a:lnSpc>
                <a:spcPct val="115000"/>
              </a:lnSpc>
              <a:buNone/>
              <a:defRPr sz="2100" b="1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</a:t>
            </a:r>
            <a:br>
              <a:rPr lang="en-US" dirty="0"/>
            </a:br>
            <a:r>
              <a:rPr lang="en-US" dirty="0"/>
              <a:t>Bold 21pt</a:t>
            </a:r>
          </a:p>
        </p:txBody>
      </p:sp>
    </p:spTree>
    <p:extLst>
      <p:ext uri="{BB962C8B-B14F-4D97-AF65-F5344CB8AC3E}">
        <p14:creationId xmlns:p14="http://schemas.microsoft.com/office/powerpoint/2010/main" val="193909494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oto/Legenda/Crédi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5791868"/>
            <a:ext cx="12188825" cy="1064546"/>
          </a:xfrm>
          <a:prstGeom prst="rect">
            <a:avLst/>
          </a:prstGeom>
          <a:solidFill>
            <a:schemeClr val="accent2">
              <a:alpha val="80000"/>
            </a:schemeClr>
          </a:solidFill>
        </p:spPr>
        <p:txBody>
          <a:bodyPr vert="horz" lIns="540000" tIns="540000" rIns="1440000" bIns="540000" anchor="ctr"/>
          <a:lstStyle>
            <a:lvl1pPr marL="0" indent="0">
              <a:lnSpc>
                <a:spcPct val="140000"/>
              </a:lnSpc>
              <a:buNone/>
              <a:defRPr sz="1200" b="1" spc="0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Legenda</a:t>
            </a:r>
            <a:r>
              <a:rPr lang="en-US" dirty="0"/>
              <a:t> | </a:t>
            </a:r>
            <a:r>
              <a:rPr lang="en-US" dirty="0" err="1"/>
              <a:t>Créditos</a:t>
            </a:r>
            <a:r>
              <a:rPr lang="en-US" dirty="0"/>
              <a:t> da </a:t>
            </a:r>
            <a:r>
              <a:rPr lang="en-US" dirty="0" err="1"/>
              <a:t>imagem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Verdana Bold 12pts</a:t>
            </a:r>
          </a:p>
        </p:txBody>
      </p:sp>
    </p:spTree>
    <p:extLst>
      <p:ext uri="{BB962C8B-B14F-4D97-AF65-F5344CB8AC3E}">
        <p14:creationId xmlns:p14="http://schemas.microsoft.com/office/powerpoint/2010/main" val="235681762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o/Tópico/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-1" y="1"/>
            <a:ext cx="5592006" cy="6857999"/>
          </a:xfrm>
          <a:prstGeom prst="rect">
            <a:avLst/>
          </a:prstGeom>
          <a:solidFill>
            <a:srgbClr val="F266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2" y="397683"/>
            <a:ext cx="4641703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8" y="2110297"/>
            <a:ext cx="4647117" cy="322961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9" y="5556250"/>
            <a:ext cx="4646536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5592895" y="0"/>
            <a:ext cx="6595931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marR="0" indent="0" algn="ctr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691248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20085"/>
            <a:ext cx="7170014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88690771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ítulo/Texto/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1917701"/>
            <a:ext cx="4564038" cy="3202940"/>
          </a:xfrm>
          <a:prstGeom prst="rect">
            <a:avLst/>
          </a:prstGeom>
          <a:solidFill>
            <a:srgbClr val="F266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97555" y="2138367"/>
            <a:ext cx="3690940" cy="1248300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15000"/>
              </a:lnSpc>
              <a:buNone/>
              <a:defRPr sz="3200" b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BOLD 32PT</a:t>
            </a: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397555" y="3450700"/>
            <a:ext cx="3690940" cy="1434567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30000"/>
              </a:lnSpc>
              <a:buNone/>
              <a:defRPr sz="19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19pt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16860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o/Imagem abaix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1"/>
            <a:ext cx="12188825" cy="2914952"/>
          </a:xfrm>
          <a:prstGeom prst="rect">
            <a:avLst/>
          </a:prstGeom>
          <a:solidFill>
            <a:srgbClr val="F266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6982291" y="368597"/>
            <a:ext cx="4727279" cy="2212751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90000"/>
              </a:lnSpc>
              <a:spcBef>
                <a:spcPts val="0"/>
              </a:spcBef>
              <a:buNone/>
              <a:defRPr sz="13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13pt</a:t>
            </a:r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3048000"/>
            <a:ext cx="12188825" cy="3810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</p:spTree>
    <p:extLst>
      <p:ext uri="{BB962C8B-B14F-4D97-AF65-F5344CB8AC3E}">
        <p14:creationId xmlns:p14="http://schemas.microsoft.com/office/powerpoint/2010/main" val="17718602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36457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ped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pic>
        <p:nvPicPr>
          <p:cNvPr id="5" name="Picture 4" descr="Fundacao_Renova_Marca_RGB_1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092" y="632936"/>
            <a:ext cx="3135037" cy="93942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910553" y="2108629"/>
            <a:ext cx="4449275" cy="3306204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FALE CONOSCO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0800 031 2303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www.fundacaorenova.org/fale-conosco</a:t>
            </a:r>
          </a:p>
          <a:p>
            <a:pPr rtl="0">
              <a:lnSpc>
                <a:spcPct val="180000"/>
              </a:lnSpc>
            </a:pPr>
            <a:endParaRPr lang="cs-CZ" sz="15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cs-CZ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</a:t>
            </a:r>
          </a:p>
          <a:p>
            <a:pPr rtl="0">
              <a:lnSpc>
                <a:spcPct val="180000"/>
              </a:lnSpc>
            </a:pPr>
            <a:r>
              <a:rPr lang="is-I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0800 721 0717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ouvidoria@fundacaorenova.org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www.canalconfidencial.com.br/fundacaorenova/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6989233" y="2108628"/>
            <a:ext cx="3023017" cy="3503501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SITE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</a:p>
          <a:p>
            <a:pPr rtl="0">
              <a:lnSpc>
                <a:spcPct val="180000"/>
              </a:lnSpc>
            </a:pPr>
            <a:endParaRPr lang="en-US" sz="13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REDES SOCIAIS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Facebook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Youtube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Instagram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Linkedin</a:t>
            </a:r>
          </a:p>
          <a:p>
            <a:pPr marL="0" marR="0" indent="0" algn="l" defTabSz="609493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Google Plus</a:t>
            </a:r>
          </a:p>
        </p:txBody>
      </p:sp>
    </p:spTree>
    <p:extLst>
      <p:ext uri="{BB962C8B-B14F-4D97-AF65-F5344CB8AC3E}">
        <p14:creationId xmlns:p14="http://schemas.microsoft.com/office/powerpoint/2010/main" val="305967162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-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rca_branc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625" y="2503715"/>
            <a:ext cx="1282533" cy="1850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952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20085"/>
            <a:ext cx="7170014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3621170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20085"/>
            <a:ext cx="7170014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623391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ítulo Verde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119" y="1994242"/>
            <a:ext cx="8268374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500279"/>
            <a:ext cx="8276437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710207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ítulo Laranja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119" y="1994242"/>
            <a:ext cx="8268374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500279"/>
            <a:ext cx="8276437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060477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17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2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19" Type="http://schemas.openxmlformats.org/officeDocument/2006/relationships/slideLayout" Target="../slideLayouts/slideLayout3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37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19" Type="http://schemas.openxmlformats.org/officeDocument/2006/relationships/slideLayout" Target="../slideLayouts/slideLayout53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8665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0" r:id="rId2"/>
    <p:sldLayoutId id="2147483741" r:id="rId3"/>
    <p:sldLayoutId id="2147483739" r:id="rId4"/>
    <p:sldLayoutId id="2147483744" r:id="rId5"/>
    <p:sldLayoutId id="2147483743" r:id="rId6"/>
    <p:sldLayoutId id="2147483742" r:id="rId7"/>
    <p:sldLayoutId id="2147483745" r:id="rId8"/>
    <p:sldLayoutId id="2147483746" r:id="rId9"/>
    <p:sldLayoutId id="2147483747" r:id="rId10"/>
    <p:sldLayoutId id="2147483757" r:id="rId11"/>
    <p:sldLayoutId id="2147483748" r:id="rId12"/>
    <p:sldLayoutId id="2147483750" r:id="rId13"/>
    <p:sldLayoutId id="2147483751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5163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753" r:id="rId10"/>
    <p:sldLayoutId id="2147483754" r:id="rId11"/>
    <p:sldLayoutId id="2147483687" r:id="rId12"/>
    <p:sldLayoutId id="2147483686" r:id="rId13"/>
    <p:sldLayoutId id="2147483724" r:id="rId14"/>
    <p:sldLayoutId id="2147483688" r:id="rId15"/>
    <p:sldLayoutId id="2147483689" r:id="rId16"/>
    <p:sldLayoutId id="2147483690" r:id="rId17"/>
    <p:sldLayoutId id="2147483691" r:id="rId18"/>
    <p:sldLayoutId id="2147483692" r:id="rId19"/>
    <p:sldLayoutId id="2147483693" r:id="rId20"/>
  </p:sldLayoutIdLst>
  <p:txStyles>
    <p:titleStyle>
      <a:lvl1pPr algn="ctr" defTabSz="60949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609493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27" indent="-380933" algn="l" defTabSz="609493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733" indent="-304747" algn="l" defTabSz="609493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227" indent="-304747" algn="l" defTabSz="609493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720" indent="-304747" algn="l" defTabSz="609493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21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4536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55" r:id="rId10"/>
    <p:sldLayoutId id="2147483756" r:id="rId11"/>
    <p:sldLayoutId id="2147483714" r:id="rId12"/>
    <p:sldLayoutId id="2147483715" r:id="rId13"/>
    <p:sldLayoutId id="2147483726" r:id="rId14"/>
    <p:sldLayoutId id="2147483716" r:id="rId15"/>
    <p:sldLayoutId id="2147483717" r:id="rId16"/>
    <p:sldLayoutId id="2147483718" r:id="rId17"/>
    <p:sldLayoutId id="2147483719" r:id="rId18"/>
    <p:sldLayoutId id="2147483720" r:id="rId19"/>
    <p:sldLayoutId id="2147483721" r:id="rId20"/>
  </p:sldLayoutIdLst>
  <p:txStyles>
    <p:titleStyle>
      <a:lvl1pPr algn="ctr" defTabSz="60949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609493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27" indent="-380933" algn="l" defTabSz="609493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733" indent="-304747" algn="l" defTabSz="609493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227" indent="-304747" algn="l" defTabSz="609493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720" indent="-304747" algn="l" defTabSz="609493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21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4.xml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3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4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4.xml"/><Relationship Id="rId4" Type="http://schemas.microsoft.com/office/2007/relationships/hdphoto" Target="../media/hdphoto3.wdp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3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3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3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3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4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4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800" y="421730"/>
            <a:ext cx="7591425" cy="549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337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m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653076" y="4797932"/>
            <a:ext cx="2081263" cy="2990235"/>
          </a:xfrm>
          <a:prstGeom prst="rect">
            <a:avLst/>
          </a:prstGeom>
        </p:spPr>
      </p:pic>
      <p:grpSp>
        <p:nvGrpSpPr>
          <p:cNvPr id="14" name="Grupo 13"/>
          <p:cNvGrpSpPr/>
          <p:nvPr/>
        </p:nvGrpSpPr>
        <p:grpSpPr>
          <a:xfrm>
            <a:off x="1916049" y="1089025"/>
            <a:ext cx="7996231" cy="4505566"/>
            <a:chOff x="1242773" y="1022073"/>
            <a:chExt cx="7996231" cy="4505566"/>
          </a:xfrm>
        </p:grpSpPr>
        <p:pic>
          <p:nvPicPr>
            <p:cNvPr id="12" name="Imagem 1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903" r="17592" b="19400"/>
            <a:stretch/>
          </p:blipFill>
          <p:spPr>
            <a:xfrm>
              <a:off x="1242773" y="1022073"/>
              <a:ext cx="7996230" cy="4505565"/>
            </a:xfrm>
            <a:prstGeom prst="rect">
              <a:avLst/>
            </a:prstGeom>
          </p:spPr>
        </p:pic>
        <p:sp>
          <p:nvSpPr>
            <p:cNvPr id="13" name="Retângulo 12"/>
            <p:cNvSpPr/>
            <p:nvPr/>
          </p:nvSpPr>
          <p:spPr>
            <a:xfrm>
              <a:off x="1242774" y="1022075"/>
              <a:ext cx="7996230" cy="4505564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lgDashDot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5" name="Espaço Reservado para Texto 4">
            <a:extLst>
              <a:ext uri="{FF2B5EF4-FFF2-40B4-BE49-F238E27FC236}">
                <a16:creationId xmlns="" xmlns:a16="http://schemas.microsoft.com/office/drawing/2014/main" id="{4A212428-07E9-4F9B-ACB4-47A958175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4471" y="119308"/>
            <a:ext cx="7655835" cy="717305"/>
          </a:xfrm>
        </p:spPr>
        <p:txBody>
          <a:bodyPr/>
          <a:lstStyle/>
          <a:p>
            <a:r>
              <a:rPr lang="pt-BR" dirty="0"/>
              <a:t>Setor </a:t>
            </a:r>
            <a:r>
              <a:rPr lang="pt-BR" dirty="0" smtClean="0"/>
              <a:t>1 </a:t>
            </a:r>
          </a:p>
        </p:txBody>
      </p:sp>
      <p:sp>
        <p:nvSpPr>
          <p:cNvPr id="22" name="Retângulo 21"/>
          <p:cNvSpPr/>
          <p:nvPr/>
        </p:nvSpPr>
        <p:spPr>
          <a:xfrm>
            <a:off x="10558875" y="5754726"/>
            <a:ext cx="548322" cy="245936"/>
          </a:xfrm>
          <a:prstGeom prst="rect">
            <a:avLst/>
          </a:prstGeom>
          <a:solidFill>
            <a:srgbClr val="C00000">
              <a:alpha val="30000"/>
            </a:srgbClr>
          </a:solidFill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CaixaDeTexto 18"/>
          <p:cNvSpPr txBox="1"/>
          <p:nvPr/>
        </p:nvSpPr>
        <p:spPr>
          <a:xfrm>
            <a:off x="426003" y="607828"/>
            <a:ext cx="64556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800" b="1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BLOCO 2 – Recebimento e Triagem, Tratamento</a:t>
            </a:r>
            <a:endParaRPr lang="pt-BR" sz="1800" b="1" dirty="0">
              <a:solidFill>
                <a:schemeClr val="tx2">
                  <a:lumMod val="50000"/>
                  <a:lumOff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pt-BR" sz="1800" b="1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CaixaDeTexto 22"/>
          <p:cNvSpPr txBox="1"/>
          <p:nvPr/>
        </p:nvSpPr>
        <p:spPr>
          <a:xfrm>
            <a:off x="1821453" y="5600291"/>
            <a:ext cx="1399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PLANTA </a:t>
            </a:r>
          </a:p>
          <a:p>
            <a:r>
              <a:rPr lang="pt-BR" sz="14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ESC.: 1/100</a:t>
            </a:r>
            <a:endParaRPr lang="pt-BR" sz="1400" b="1" dirty="0"/>
          </a:p>
        </p:txBody>
      </p:sp>
      <p:sp>
        <p:nvSpPr>
          <p:cNvPr id="24" name="CaixaDeTexto 23"/>
          <p:cNvSpPr txBox="1"/>
          <p:nvPr/>
        </p:nvSpPr>
        <p:spPr>
          <a:xfrm>
            <a:off x="1820799" y="6104373"/>
            <a:ext cx="16674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ÁREA = 280M²</a:t>
            </a:r>
            <a:endParaRPr lang="pt-BR" sz="1400" b="1" dirty="0"/>
          </a:p>
        </p:txBody>
      </p:sp>
    </p:spTree>
    <p:extLst>
      <p:ext uri="{BB962C8B-B14F-4D97-AF65-F5344CB8AC3E}">
        <p14:creationId xmlns:p14="http://schemas.microsoft.com/office/powerpoint/2010/main" val="55137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653076" y="4797932"/>
            <a:ext cx="2081263" cy="2990235"/>
          </a:xfrm>
          <a:prstGeom prst="rect">
            <a:avLst/>
          </a:prstGeom>
        </p:spPr>
      </p:pic>
      <p:sp>
        <p:nvSpPr>
          <p:cNvPr id="5" name="Espaço Reservado para Texto 4">
            <a:extLst>
              <a:ext uri="{FF2B5EF4-FFF2-40B4-BE49-F238E27FC236}">
                <a16:creationId xmlns="" xmlns:a16="http://schemas.microsoft.com/office/drawing/2014/main" id="{4A212428-07E9-4F9B-ACB4-47A958175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4471" y="119308"/>
            <a:ext cx="7655835" cy="717305"/>
          </a:xfrm>
        </p:spPr>
        <p:txBody>
          <a:bodyPr/>
          <a:lstStyle/>
          <a:p>
            <a:r>
              <a:rPr lang="pt-BR" dirty="0"/>
              <a:t>Setor </a:t>
            </a:r>
            <a:r>
              <a:rPr lang="pt-BR" dirty="0" smtClean="0"/>
              <a:t>1 </a:t>
            </a:r>
          </a:p>
        </p:txBody>
      </p:sp>
      <p:grpSp>
        <p:nvGrpSpPr>
          <p:cNvPr id="2" name="Grupo 1"/>
          <p:cNvGrpSpPr/>
          <p:nvPr/>
        </p:nvGrpSpPr>
        <p:grpSpPr>
          <a:xfrm>
            <a:off x="1321603" y="2028157"/>
            <a:ext cx="8993757" cy="2814101"/>
            <a:chOff x="1242773" y="2280413"/>
            <a:chExt cx="8993757" cy="2814101"/>
          </a:xfrm>
        </p:grpSpPr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420" r="7313" b="25714"/>
            <a:stretch/>
          </p:blipFill>
          <p:spPr>
            <a:xfrm>
              <a:off x="1242773" y="2280413"/>
              <a:ext cx="8993757" cy="2802576"/>
            </a:xfrm>
            <a:prstGeom prst="rect">
              <a:avLst/>
            </a:prstGeom>
          </p:spPr>
        </p:pic>
        <p:sp>
          <p:nvSpPr>
            <p:cNvPr id="20" name="Retângulo 19"/>
            <p:cNvSpPr/>
            <p:nvPr/>
          </p:nvSpPr>
          <p:spPr>
            <a:xfrm>
              <a:off x="1242773" y="2280413"/>
              <a:ext cx="8993757" cy="2814101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lgDashDot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24" name="Retângulo 23"/>
          <p:cNvSpPr/>
          <p:nvPr/>
        </p:nvSpPr>
        <p:spPr>
          <a:xfrm>
            <a:off x="10990053" y="5791159"/>
            <a:ext cx="931653" cy="193182"/>
          </a:xfrm>
          <a:prstGeom prst="rect">
            <a:avLst/>
          </a:prstGeom>
          <a:solidFill>
            <a:srgbClr val="C00000">
              <a:alpha val="30000"/>
            </a:srgbClr>
          </a:solidFill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CaixaDeTexto 10"/>
          <p:cNvSpPr txBox="1"/>
          <p:nvPr/>
        </p:nvSpPr>
        <p:spPr>
          <a:xfrm>
            <a:off x="426003" y="607828"/>
            <a:ext cx="31566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800" b="1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BLOCO 2 – Quarentena</a:t>
            </a:r>
            <a:endParaRPr lang="pt-BR" sz="1800" b="1" dirty="0">
              <a:solidFill>
                <a:schemeClr val="tx2">
                  <a:lumMod val="50000"/>
                  <a:lumOff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pt-BR" sz="1800" b="1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1258539" y="4867468"/>
            <a:ext cx="1399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PLANTA </a:t>
            </a:r>
          </a:p>
          <a:p>
            <a:r>
              <a:rPr lang="pt-BR" sz="14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ESC.: 1/150</a:t>
            </a:r>
            <a:endParaRPr lang="pt-BR" sz="1400" b="1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1245403" y="5426232"/>
            <a:ext cx="16674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ÁREA = 425M²</a:t>
            </a:r>
            <a:endParaRPr lang="pt-BR" sz="1400" b="1" dirty="0"/>
          </a:p>
        </p:txBody>
      </p:sp>
    </p:spTree>
    <p:extLst>
      <p:ext uri="{BB962C8B-B14F-4D97-AF65-F5344CB8AC3E}">
        <p14:creationId xmlns:p14="http://schemas.microsoft.com/office/powerpoint/2010/main" val="36958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="" xmlns:a16="http://schemas.microsoft.com/office/drawing/2014/main" id="{4A212428-07E9-4F9B-ACB4-47A958175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4471" y="119308"/>
            <a:ext cx="7655835" cy="717305"/>
          </a:xfrm>
        </p:spPr>
        <p:txBody>
          <a:bodyPr/>
          <a:lstStyle/>
          <a:p>
            <a:r>
              <a:rPr lang="pt-BR" dirty="0"/>
              <a:t>Setor </a:t>
            </a:r>
            <a:r>
              <a:rPr lang="pt-BR" dirty="0" smtClean="0"/>
              <a:t>1 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="" xmlns:a16="http://schemas.microsoft.com/office/drawing/2014/main" id="{D1934A63-08FA-4E76-9AF2-6EC05FA36777}"/>
              </a:ext>
            </a:extLst>
          </p:cNvPr>
          <p:cNvSpPr txBox="1"/>
          <p:nvPr/>
        </p:nvSpPr>
        <p:spPr>
          <a:xfrm>
            <a:off x="4701136" y="3172555"/>
            <a:ext cx="17772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800" b="1" dirty="0" smtClean="0">
                <a:solidFill>
                  <a:srgbClr val="FF0000"/>
                </a:solidFill>
                <a:latin typeface="Aharoni" panose="020B0604020202020204" pitchFamily="2" charset="-79"/>
                <a:cs typeface="Aharoni" panose="020B0604020202020204" pitchFamily="2" charset="-79"/>
              </a:rPr>
              <a:t>PLANTA  -  resolver </a:t>
            </a:r>
            <a:r>
              <a:rPr lang="pt-BR" sz="1800" b="1" dirty="0" err="1" smtClean="0">
                <a:solidFill>
                  <a:srgbClr val="FF0000"/>
                </a:solidFill>
                <a:latin typeface="Aharoni" panose="020B0604020202020204" pitchFamily="2" charset="-79"/>
                <a:cs typeface="Aharoni" panose="020B0604020202020204" pitchFamily="2" charset="-79"/>
              </a:rPr>
              <a:t>laboratorio</a:t>
            </a:r>
            <a:endParaRPr lang="pt-BR" sz="1800" b="1" dirty="0">
              <a:solidFill>
                <a:srgbClr val="FF0000"/>
              </a:solidFill>
              <a:latin typeface="Aharoni" panose="020B0604020202020204" pitchFamily="2" charset="-79"/>
              <a:cs typeface="Aharoni" panose="020B0604020202020204" pitchFamily="2" charset="-79"/>
            </a:endParaRPr>
          </a:p>
        </p:txBody>
      </p:sp>
      <p:grpSp>
        <p:nvGrpSpPr>
          <p:cNvPr id="2" name="Grupo 1"/>
          <p:cNvGrpSpPr/>
          <p:nvPr/>
        </p:nvGrpSpPr>
        <p:grpSpPr>
          <a:xfrm>
            <a:off x="9198590" y="5252418"/>
            <a:ext cx="2990235" cy="2081263"/>
            <a:chOff x="8836248" y="5075326"/>
            <a:chExt cx="3352578" cy="2369507"/>
          </a:xfrm>
        </p:grpSpPr>
        <p:pic>
          <p:nvPicPr>
            <p:cNvPr id="13" name="Imagem 12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27783" y="4583791"/>
              <a:ext cx="2369507" cy="3352578"/>
            </a:xfrm>
            <a:prstGeom prst="rect">
              <a:avLst/>
            </a:prstGeom>
          </p:spPr>
        </p:pic>
        <p:sp>
          <p:nvSpPr>
            <p:cNvPr id="15" name="Retângulo 14"/>
            <p:cNvSpPr/>
            <p:nvPr/>
          </p:nvSpPr>
          <p:spPr>
            <a:xfrm>
              <a:off x="11161046" y="6057951"/>
              <a:ext cx="605683" cy="170597"/>
            </a:xfrm>
            <a:prstGeom prst="rect">
              <a:avLst/>
            </a:prstGeom>
            <a:solidFill>
              <a:srgbClr val="C00000">
                <a:alpha val="30000"/>
              </a:srgbClr>
            </a:solidFill>
            <a:ln w="28575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66" name="CaixaDeTexto 65"/>
          <p:cNvSpPr txBox="1"/>
          <p:nvPr/>
        </p:nvSpPr>
        <p:spPr>
          <a:xfrm>
            <a:off x="426003" y="607828"/>
            <a:ext cx="47387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800" b="1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BLOCO 4 – Laboratório e Necropsia</a:t>
            </a:r>
            <a:endParaRPr lang="pt-BR" sz="1800" b="1" dirty="0">
              <a:solidFill>
                <a:schemeClr val="tx2">
                  <a:lumMod val="50000"/>
                  <a:lumOff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pt-BR" sz="1800" b="1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7" name="CaixaDeTexto 66"/>
          <p:cNvSpPr txBox="1"/>
          <p:nvPr/>
        </p:nvSpPr>
        <p:spPr>
          <a:xfrm>
            <a:off x="1313772" y="5285878"/>
            <a:ext cx="1399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PLANTA </a:t>
            </a:r>
          </a:p>
          <a:p>
            <a:r>
              <a:rPr lang="pt-BR" sz="14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ESC.: 1/100</a:t>
            </a:r>
            <a:endParaRPr lang="pt-BR" sz="1400" b="1" dirty="0"/>
          </a:p>
        </p:txBody>
      </p:sp>
      <p:sp>
        <p:nvSpPr>
          <p:cNvPr id="68" name="CaixaDeTexto 67"/>
          <p:cNvSpPr txBox="1"/>
          <p:nvPr/>
        </p:nvSpPr>
        <p:spPr>
          <a:xfrm>
            <a:off x="1313772" y="5876018"/>
            <a:ext cx="16674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ÁREA = 120M²</a:t>
            </a:r>
            <a:endParaRPr lang="pt-BR" sz="1400" b="1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r="7674" b="26437"/>
          <a:stretch/>
        </p:blipFill>
        <p:spPr>
          <a:xfrm>
            <a:off x="1417582" y="1579051"/>
            <a:ext cx="8956134" cy="3673366"/>
          </a:xfrm>
          <a:prstGeom prst="rect">
            <a:avLst/>
          </a:prstGeom>
        </p:spPr>
      </p:pic>
      <p:sp>
        <p:nvSpPr>
          <p:cNvPr id="70" name="Retângulo 69"/>
          <p:cNvSpPr/>
          <p:nvPr/>
        </p:nvSpPr>
        <p:spPr>
          <a:xfrm>
            <a:off x="1417582" y="1560046"/>
            <a:ext cx="8956134" cy="3692372"/>
          </a:xfrm>
          <a:prstGeom prst="rect">
            <a:avLst/>
          </a:prstGeom>
          <a:noFill/>
          <a:ln>
            <a:solidFill>
              <a:schemeClr val="tx1"/>
            </a:solidFill>
            <a:prstDash val="lgDash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888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12" b="21393"/>
          <a:stretch/>
        </p:blipFill>
        <p:spPr>
          <a:xfrm>
            <a:off x="1242773" y="1187353"/>
            <a:ext cx="9703278" cy="4203514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653076" y="4797932"/>
            <a:ext cx="2081263" cy="2990235"/>
          </a:xfrm>
          <a:prstGeom prst="rect">
            <a:avLst/>
          </a:prstGeom>
        </p:spPr>
      </p:pic>
      <p:sp>
        <p:nvSpPr>
          <p:cNvPr id="5" name="Espaço Reservado para Texto 4">
            <a:extLst>
              <a:ext uri="{FF2B5EF4-FFF2-40B4-BE49-F238E27FC236}">
                <a16:creationId xmlns="" xmlns:a16="http://schemas.microsoft.com/office/drawing/2014/main" id="{4A212428-07E9-4F9B-ACB4-47A958175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4471" y="119308"/>
            <a:ext cx="7655835" cy="717305"/>
          </a:xfrm>
        </p:spPr>
        <p:txBody>
          <a:bodyPr/>
          <a:lstStyle/>
          <a:p>
            <a:r>
              <a:rPr lang="pt-BR" dirty="0"/>
              <a:t>Setor </a:t>
            </a:r>
            <a:r>
              <a:rPr lang="pt-BR" dirty="0" smtClean="0"/>
              <a:t>1 </a:t>
            </a:r>
          </a:p>
        </p:txBody>
      </p:sp>
      <p:sp>
        <p:nvSpPr>
          <p:cNvPr id="16" name="Retângulo 15"/>
          <p:cNvSpPr/>
          <p:nvPr/>
        </p:nvSpPr>
        <p:spPr>
          <a:xfrm>
            <a:off x="9769890" y="5708275"/>
            <a:ext cx="477260" cy="292387"/>
          </a:xfrm>
          <a:prstGeom prst="rect">
            <a:avLst/>
          </a:prstGeom>
          <a:solidFill>
            <a:srgbClr val="C00000">
              <a:alpha val="30000"/>
            </a:srgbClr>
          </a:solidFill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CaixaDeTexto 17"/>
          <p:cNvSpPr txBox="1"/>
          <p:nvPr/>
        </p:nvSpPr>
        <p:spPr>
          <a:xfrm>
            <a:off x="426003" y="607828"/>
            <a:ext cx="27510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800" b="1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Estruturas de Apoio</a:t>
            </a:r>
            <a:endParaRPr lang="pt-BR" sz="1800" b="1" dirty="0">
              <a:solidFill>
                <a:schemeClr val="tx2">
                  <a:lumMod val="50000"/>
                  <a:lumOff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pt-BR" sz="1800" b="1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Retângulo 18"/>
          <p:cNvSpPr/>
          <p:nvPr/>
        </p:nvSpPr>
        <p:spPr>
          <a:xfrm>
            <a:off x="1242774" y="1187353"/>
            <a:ext cx="9703278" cy="4203514"/>
          </a:xfrm>
          <a:prstGeom prst="rect">
            <a:avLst/>
          </a:prstGeom>
          <a:noFill/>
          <a:ln>
            <a:solidFill>
              <a:schemeClr val="tx1"/>
            </a:solidFill>
            <a:prstDash val="lgDash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1242773" y="5477442"/>
            <a:ext cx="1399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PLANTA </a:t>
            </a:r>
          </a:p>
          <a:p>
            <a:r>
              <a:rPr lang="pt-BR" sz="14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ESC.: 1/100</a:t>
            </a:r>
            <a:endParaRPr lang="pt-BR" sz="1400" b="1" dirty="0"/>
          </a:p>
        </p:txBody>
      </p:sp>
      <p:sp>
        <p:nvSpPr>
          <p:cNvPr id="9" name="CaixaDeTexto 8"/>
          <p:cNvSpPr txBox="1"/>
          <p:nvPr/>
        </p:nvSpPr>
        <p:spPr>
          <a:xfrm>
            <a:off x="1242773" y="6067582"/>
            <a:ext cx="16674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ÁREA = 145M²</a:t>
            </a:r>
            <a:endParaRPr lang="pt-BR" sz="1400" b="1" dirty="0"/>
          </a:p>
        </p:txBody>
      </p:sp>
    </p:spTree>
    <p:extLst>
      <p:ext uri="{BB962C8B-B14F-4D97-AF65-F5344CB8AC3E}">
        <p14:creationId xmlns:p14="http://schemas.microsoft.com/office/powerpoint/2010/main" val="368191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ço Reservado para Imagem 8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31" b="19081"/>
          <a:stretch/>
        </p:blipFill>
        <p:spPr>
          <a:xfrm>
            <a:off x="0" y="836613"/>
            <a:ext cx="12188825" cy="5360457"/>
          </a:xfrm>
        </p:spPr>
      </p:pic>
      <p:sp>
        <p:nvSpPr>
          <p:cNvPr id="11" name="Espaço Reservado para Texto 4">
            <a:extLst>
              <a:ext uri="{FF2B5EF4-FFF2-40B4-BE49-F238E27FC236}">
                <a16:creationId xmlns="" xmlns:a16="http://schemas.microsoft.com/office/drawing/2014/main" id="{4A212428-07E9-4F9B-ACB4-47A958175B57}"/>
              </a:ext>
            </a:extLst>
          </p:cNvPr>
          <p:cNvSpPr txBox="1">
            <a:spLocks/>
          </p:cNvSpPr>
          <p:nvPr/>
        </p:nvSpPr>
        <p:spPr>
          <a:xfrm>
            <a:off x="394471" y="119308"/>
            <a:ext cx="7655835" cy="717305"/>
          </a:xfrm>
          <a:prstGeom prst="rect">
            <a:avLst/>
          </a:prstGeom>
        </p:spPr>
        <p:txBody>
          <a:bodyPr/>
          <a:lstStyle>
            <a:lvl1pPr marL="457120" indent="-457120" algn="l" defTabSz="609493" rtl="0" eaLnBrk="1" latinLnBrk="0" hangingPunct="1">
              <a:spcBef>
                <a:spcPct val="20000"/>
              </a:spcBef>
              <a:buFont typeface="Arial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427" indent="-380933" algn="l" defTabSz="609493" rtl="0" eaLnBrk="1" latinLnBrk="0" hangingPunct="1">
              <a:spcBef>
                <a:spcPct val="20000"/>
              </a:spcBef>
              <a:buFont typeface="Arial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733" indent="-304747" algn="l" defTabSz="609493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227" indent="-304747" algn="l" defTabSz="609493" rtl="0" eaLnBrk="1" latinLnBrk="0" hangingPunct="1">
              <a:spcBef>
                <a:spcPct val="20000"/>
              </a:spcBef>
              <a:buFont typeface="Arial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2720" indent="-304747" algn="l" defTabSz="609493" rtl="0" eaLnBrk="1" latinLnBrk="0" hangingPunct="1">
              <a:spcBef>
                <a:spcPct val="20000"/>
              </a:spcBef>
              <a:buFont typeface="Arial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213" indent="-304747" algn="l" defTabSz="609493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609493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609493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609493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3200" b="1" dirty="0" smtClean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Perspectivas</a:t>
            </a:r>
          </a:p>
        </p:txBody>
      </p:sp>
    </p:spTree>
    <p:extLst>
      <p:ext uri="{BB962C8B-B14F-4D97-AF65-F5344CB8AC3E}">
        <p14:creationId xmlns:p14="http://schemas.microsoft.com/office/powerpoint/2010/main" val="338843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ço Reservado para Imagem 8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7" b="29774"/>
          <a:stretch/>
        </p:blipFill>
        <p:spPr>
          <a:xfrm>
            <a:off x="0" y="920081"/>
            <a:ext cx="12188825" cy="5005137"/>
          </a:xfrm>
        </p:spPr>
      </p:pic>
    </p:spTree>
    <p:extLst>
      <p:ext uri="{BB962C8B-B14F-4D97-AF65-F5344CB8AC3E}">
        <p14:creationId xmlns:p14="http://schemas.microsoft.com/office/powerpoint/2010/main" val="183297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ço Reservado para Imagem 10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7" t="5997" r="3857" b="39346"/>
          <a:stretch/>
        </p:blipFill>
        <p:spPr>
          <a:xfrm>
            <a:off x="0" y="1124618"/>
            <a:ext cx="12225209" cy="4596063"/>
          </a:xfrm>
        </p:spPr>
      </p:pic>
    </p:spTree>
    <p:extLst>
      <p:ext uri="{BB962C8B-B14F-4D97-AF65-F5344CB8AC3E}">
        <p14:creationId xmlns:p14="http://schemas.microsoft.com/office/powerpoint/2010/main" val="276527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27" y="0"/>
            <a:ext cx="10727548" cy="6858000"/>
          </a:xfrm>
          <a:prstGeom prst="rect">
            <a:avLst/>
          </a:prstGeom>
        </p:spPr>
      </p:pic>
      <p:pic>
        <p:nvPicPr>
          <p:cNvPr id="11" name="Espaço Reservado para Imagem 10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4" b="59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3961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ço Reservado para Imagem 8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7" b="59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1326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8" r="2427" b="2979"/>
          <a:stretch/>
        </p:blipFill>
        <p:spPr>
          <a:xfrm>
            <a:off x="0" y="297713"/>
            <a:ext cx="8773235" cy="6305760"/>
          </a:xfrm>
          <a:prstGeom prst="rect">
            <a:avLst/>
          </a:prstGeom>
        </p:spPr>
      </p:pic>
      <p:sp>
        <p:nvSpPr>
          <p:cNvPr id="5" name="Espaço Reservado para Texto 4">
            <a:extLst>
              <a:ext uri="{FF2B5EF4-FFF2-40B4-BE49-F238E27FC236}">
                <a16:creationId xmlns="" xmlns:a16="http://schemas.microsoft.com/office/drawing/2014/main" id="{4A212428-07E9-4F9B-ACB4-47A958175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4471" y="119308"/>
            <a:ext cx="7655835" cy="717305"/>
          </a:xfrm>
        </p:spPr>
        <p:txBody>
          <a:bodyPr/>
          <a:lstStyle/>
          <a:p>
            <a:r>
              <a:rPr lang="pt-BR" dirty="0"/>
              <a:t>Setor </a:t>
            </a:r>
            <a:r>
              <a:rPr lang="pt-BR" dirty="0" smtClean="0"/>
              <a:t>2 </a:t>
            </a:r>
          </a:p>
        </p:txBody>
      </p:sp>
      <p:grpSp>
        <p:nvGrpSpPr>
          <p:cNvPr id="108" name="Grupo 107"/>
          <p:cNvGrpSpPr/>
          <p:nvPr/>
        </p:nvGrpSpPr>
        <p:grpSpPr>
          <a:xfrm>
            <a:off x="9108357" y="4645479"/>
            <a:ext cx="3322866" cy="430887"/>
            <a:chOff x="9108357" y="4519589"/>
            <a:chExt cx="3322866" cy="430887"/>
          </a:xfrm>
        </p:grpSpPr>
        <p:sp>
          <p:nvSpPr>
            <p:cNvPr id="12" name="CaixaDeTexto 11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9508955" y="4519589"/>
              <a:ext cx="292226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1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OCUPAÇÃO  ANTRÓPICA CONSOLIDADA</a:t>
              </a:r>
              <a:endParaRPr lang="pt-BR" sz="11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  <p:cxnSp>
          <p:nvCxnSpPr>
            <p:cNvPr id="14" name="Conector reto 13"/>
            <p:cNvCxnSpPr/>
            <p:nvPr/>
          </p:nvCxnSpPr>
          <p:spPr>
            <a:xfrm>
              <a:off x="9108357" y="4690107"/>
              <a:ext cx="349527" cy="0"/>
            </a:xfrm>
            <a:prstGeom prst="line">
              <a:avLst/>
            </a:prstGeom>
            <a:ln w="38100">
              <a:solidFill>
                <a:srgbClr val="0D47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9" name="Grupo 108"/>
          <p:cNvGrpSpPr/>
          <p:nvPr/>
        </p:nvGrpSpPr>
        <p:grpSpPr>
          <a:xfrm>
            <a:off x="9112311" y="5059731"/>
            <a:ext cx="1949913" cy="261610"/>
            <a:chOff x="9112311" y="4902309"/>
            <a:chExt cx="1949913" cy="261610"/>
          </a:xfrm>
        </p:grpSpPr>
        <p:sp>
          <p:nvSpPr>
            <p:cNvPr id="13" name="CaixaDeTexto 12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9502641" y="4902309"/>
              <a:ext cx="155958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1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APP NASCENTES</a:t>
              </a:r>
              <a:endParaRPr lang="pt-BR" sz="11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  <p:cxnSp>
          <p:nvCxnSpPr>
            <p:cNvPr id="15" name="Conector reto 14"/>
            <p:cNvCxnSpPr/>
            <p:nvPr/>
          </p:nvCxnSpPr>
          <p:spPr>
            <a:xfrm>
              <a:off x="9112311" y="5040808"/>
              <a:ext cx="349527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Retângulo 36"/>
          <p:cNvSpPr/>
          <p:nvPr/>
        </p:nvSpPr>
        <p:spPr>
          <a:xfrm>
            <a:off x="7444735" y="3021805"/>
            <a:ext cx="659261" cy="785827"/>
          </a:xfrm>
          <a:prstGeom prst="rect">
            <a:avLst/>
          </a:prstGeom>
          <a:solidFill>
            <a:srgbClr val="50AAE2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mtClean="0"/>
              <a:t> </a:t>
            </a:r>
            <a:endParaRPr lang="pt-BR"/>
          </a:p>
        </p:txBody>
      </p:sp>
      <p:sp>
        <p:nvSpPr>
          <p:cNvPr id="44" name="Retângulo 43"/>
          <p:cNvSpPr/>
          <p:nvPr/>
        </p:nvSpPr>
        <p:spPr>
          <a:xfrm>
            <a:off x="6940813" y="3370163"/>
            <a:ext cx="503922" cy="453234"/>
          </a:xfrm>
          <a:prstGeom prst="rect">
            <a:avLst/>
          </a:prstGeom>
          <a:solidFill>
            <a:schemeClr val="bg2">
              <a:lumMod val="65000"/>
              <a:alpha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mtClean="0"/>
              <a:t> </a:t>
            </a:r>
            <a:endParaRPr lang="pt-BR"/>
          </a:p>
        </p:txBody>
      </p:sp>
      <p:sp>
        <p:nvSpPr>
          <p:cNvPr id="46" name="CaixaDeTexto 45">
            <a:extLst>
              <a:ext uri="{FF2B5EF4-FFF2-40B4-BE49-F238E27FC236}">
                <a16:creationId xmlns="" xmlns:a16="http://schemas.microsoft.com/office/drawing/2014/main" id="{D1934A63-08FA-4E76-9AF2-6EC05FA36777}"/>
              </a:ext>
            </a:extLst>
          </p:cNvPr>
          <p:cNvSpPr txBox="1"/>
          <p:nvPr/>
        </p:nvSpPr>
        <p:spPr>
          <a:xfrm>
            <a:off x="9339381" y="2112071"/>
            <a:ext cx="25194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pt-BR" sz="1100" dirty="0" smtClean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rPr>
              <a:t>VIVEIROS RAPINANTES</a:t>
            </a:r>
            <a:endParaRPr lang="pt-BR" sz="1100" dirty="0">
              <a:latin typeface="Verdana" panose="020B0604030504040204" pitchFamily="34" charset="0"/>
              <a:ea typeface="Verdana" panose="020B0604030504040204" pitchFamily="34" charset="0"/>
              <a:cs typeface="Aharoni" panose="020B0604020202020204" pitchFamily="2" charset="-79"/>
            </a:endParaRPr>
          </a:p>
        </p:txBody>
      </p:sp>
      <p:grpSp>
        <p:nvGrpSpPr>
          <p:cNvPr id="79" name="Grupo 78"/>
          <p:cNvGrpSpPr/>
          <p:nvPr/>
        </p:nvGrpSpPr>
        <p:grpSpPr>
          <a:xfrm>
            <a:off x="9161140" y="803873"/>
            <a:ext cx="2076236" cy="430887"/>
            <a:chOff x="8971954" y="977542"/>
            <a:chExt cx="2076236" cy="430887"/>
          </a:xfrm>
        </p:grpSpPr>
        <p:sp>
          <p:nvSpPr>
            <p:cNvPr id="16" name="CaixaDeTexto 15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9379433" y="977542"/>
              <a:ext cx="166875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1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BLOCO 3:</a:t>
              </a:r>
            </a:p>
            <a:p>
              <a:r>
                <a:rPr lang="pt-BR" sz="11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COZINHA PRINCIPAL</a:t>
              </a:r>
              <a:endParaRPr lang="pt-BR" sz="11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  <p:sp>
          <p:nvSpPr>
            <p:cNvPr id="41" name="Retângulo 40"/>
            <p:cNvSpPr/>
            <p:nvPr/>
          </p:nvSpPr>
          <p:spPr>
            <a:xfrm>
              <a:off x="8971954" y="1120340"/>
              <a:ext cx="353477" cy="160859"/>
            </a:xfrm>
            <a:prstGeom prst="rect">
              <a:avLst/>
            </a:prstGeom>
            <a:solidFill>
              <a:srgbClr val="50AAE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mtClean="0"/>
                <a:t> </a:t>
              </a:r>
              <a:endParaRPr lang="pt-BR"/>
            </a:p>
          </p:txBody>
        </p:sp>
      </p:grpSp>
      <p:grpSp>
        <p:nvGrpSpPr>
          <p:cNvPr id="81" name="Grupo 80"/>
          <p:cNvGrpSpPr/>
          <p:nvPr/>
        </p:nvGrpSpPr>
        <p:grpSpPr>
          <a:xfrm>
            <a:off x="9163412" y="1188289"/>
            <a:ext cx="2076236" cy="261610"/>
            <a:chOff x="8974226" y="1361958"/>
            <a:chExt cx="2076236" cy="261610"/>
          </a:xfrm>
        </p:grpSpPr>
        <p:sp>
          <p:nvSpPr>
            <p:cNvPr id="42" name="CaixaDeTexto 41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9381705" y="1361958"/>
              <a:ext cx="166875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1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CARGA E DESCARGA</a:t>
              </a:r>
              <a:endParaRPr lang="pt-BR" sz="11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  <p:sp>
          <p:nvSpPr>
            <p:cNvPr id="43" name="Retângulo 42"/>
            <p:cNvSpPr/>
            <p:nvPr/>
          </p:nvSpPr>
          <p:spPr>
            <a:xfrm>
              <a:off x="8974226" y="1409220"/>
              <a:ext cx="353477" cy="160859"/>
            </a:xfrm>
            <a:prstGeom prst="rect">
              <a:avLst/>
            </a:prstGeom>
            <a:solidFill>
              <a:schemeClr val="bg2">
                <a:lumMod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mtClean="0"/>
                <a:t> </a:t>
              </a:r>
              <a:endParaRPr lang="pt-BR"/>
            </a:p>
          </p:txBody>
        </p:sp>
      </p:grpSp>
      <p:grpSp>
        <p:nvGrpSpPr>
          <p:cNvPr id="83" name="Grupo 82"/>
          <p:cNvGrpSpPr/>
          <p:nvPr/>
        </p:nvGrpSpPr>
        <p:grpSpPr>
          <a:xfrm>
            <a:off x="9163412" y="1795219"/>
            <a:ext cx="2350149" cy="261610"/>
            <a:chOff x="8974226" y="1968888"/>
            <a:chExt cx="2350149" cy="261610"/>
          </a:xfrm>
        </p:grpSpPr>
        <p:sp>
          <p:nvSpPr>
            <p:cNvPr id="47" name="CaixaDeTexto 46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9334460" y="1968888"/>
              <a:ext cx="198991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1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BLOCO 6: REABILITAÇÃO</a:t>
              </a:r>
              <a:endParaRPr lang="pt-BR" sz="11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  <p:sp>
          <p:nvSpPr>
            <p:cNvPr id="48" name="Retângulo 47"/>
            <p:cNvSpPr/>
            <p:nvPr/>
          </p:nvSpPr>
          <p:spPr>
            <a:xfrm>
              <a:off x="8974226" y="2008894"/>
              <a:ext cx="353477" cy="16085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4" name="Grupo 3"/>
          <p:cNvGrpSpPr/>
          <p:nvPr/>
        </p:nvGrpSpPr>
        <p:grpSpPr>
          <a:xfrm>
            <a:off x="6094652" y="2754622"/>
            <a:ext cx="1206900" cy="1063860"/>
            <a:chOff x="6094652" y="2754622"/>
            <a:chExt cx="1206900" cy="1063860"/>
          </a:xfrm>
        </p:grpSpPr>
        <p:sp>
          <p:nvSpPr>
            <p:cNvPr id="49" name="Retângulo 48"/>
            <p:cNvSpPr/>
            <p:nvPr/>
          </p:nvSpPr>
          <p:spPr>
            <a:xfrm>
              <a:off x="6094652" y="2754622"/>
              <a:ext cx="1206900" cy="615541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51" name="Retângulo 50"/>
            <p:cNvSpPr/>
            <p:nvPr/>
          </p:nvSpPr>
          <p:spPr>
            <a:xfrm>
              <a:off x="6094652" y="3370286"/>
              <a:ext cx="846161" cy="448196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grpSp>
        <p:nvGrpSpPr>
          <p:cNvPr id="56" name="Grupo 55"/>
          <p:cNvGrpSpPr/>
          <p:nvPr/>
        </p:nvGrpSpPr>
        <p:grpSpPr>
          <a:xfrm>
            <a:off x="2154803" y="2715619"/>
            <a:ext cx="3549863" cy="1094912"/>
            <a:chOff x="2154803" y="2715619"/>
            <a:chExt cx="3549863" cy="1094912"/>
          </a:xfrm>
        </p:grpSpPr>
        <p:sp>
          <p:nvSpPr>
            <p:cNvPr id="52" name="Retângulo 51"/>
            <p:cNvSpPr/>
            <p:nvPr/>
          </p:nvSpPr>
          <p:spPr>
            <a:xfrm>
              <a:off x="4386617" y="2715619"/>
              <a:ext cx="1318049" cy="1094912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53" name="Retângulo 52"/>
            <p:cNvSpPr/>
            <p:nvPr/>
          </p:nvSpPr>
          <p:spPr>
            <a:xfrm>
              <a:off x="2154803" y="2715619"/>
              <a:ext cx="2022425" cy="1094912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54" name="Retângulo 53"/>
            <p:cNvSpPr/>
            <p:nvPr/>
          </p:nvSpPr>
          <p:spPr>
            <a:xfrm>
              <a:off x="4177228" y="2723570"/>
              <a:ext cx="209389" cy="646716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55" name="CaixaDeTexto 54">
            <a:extLst>
              <a:ext uri="{FF2B5EF4-FFF2-40B4-BE49-F238E27FC236}">
                <a16:creationId xmlns="" xmlns:a16="http://schemas.microsoft.com/office/drawing/2014/main" id="{D1934A63-08FA-4E76-9AF2-6EC05FA36777}"/>
              </a:ext>
            </a:extLst>
          </p:cNvPr>
          <p:cNvSpPr txBox="1"/>
          <p:nvPr/>
        </p:nvSpPr>
        <p:spPr>
          <a:xfrm>
            <a:off x="9341653" y="2395775"/>
            <a:ext cx="29874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pt-BR" sz="1100" dirty="0" smtClean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rPr>
              <a:t>REABILITAÇÃO AVES DE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BR" sz="11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rPr>
              <a:t>P</a:t>
            </a:r>
            <a:r>
              <a:rPr lang="pt-BR" sz="1100" dirty="0" smtClean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rPr>
              <a:t>EQUENO PORTE</a:t>
            </a:r>
            <a:endParaRPr lang="pt-BR" sz="1100" dirty="0">
              <a:latin typeface="Verdana" panose="020B0604030504040204" pitchFamily="34" charset="0"/>
              <a:ea typeface="Verdana" panose="020B0604030504040204" pitchFamily="34" charset="0"/>
              <a:cs typeface="Aharoni" panose="020B0604020202020204" pitchFamily="2" charset="-79"/>
            </a:endParaRPr>
          </a:p>
        </p:txBody>
      </p:sp>
      <p:sp>
        <p:nvSpPr>
          <p:cNvPr id="57" name="Retângulo 56"/>
          <p:cNvSpPr/>
          <p:nvPr/>
        </p:nvSpPr>
        <p:spPr>
          <a:xfrm>
            <a:off x="3220968" y="2212874"/>
            <a:ext cx="2483698" cy="355805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8" name="Retângulo 57"/>
          <p:cNvSpPr/>
          <p:nvPr/>
        </p:nvSpPr>
        <p:spPr>
          <a:xfrm>
            <a:off x="4159414" y="1189356"/>
            <a:ext cx="1000415" cy="627569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grpSp>
        <p:nvGrpSpPr>
          <p:cNvPr id="66" name="Grupo 65"/>
          <p:cNvGrpSpPr/>
          <p:nvPr/>
        </p:nvGrpSpPr>
        <p:grpSpPr>
          <a:xfrm>
            <a:off x="113393" y="2716717"/>
            <a:ext cx="1882385" cy="2498171"/>
            <a:chOff x="113393" y="2716717"/>
            <a:chExt cx="1882385" cy="2498171"/>
          </a:xfrm>
        </p:grpSpPr>
        <p:sp>
          <p:nvSpPr>
            <p:cNvPr id="60" name="Retângulo 59"/>
            <p:cNvSpPr/>
            <p:nvPr/>
          </p:nvSpPr>
          <p:spPr>
            <a:xfrm>
              <a:off x="1770496" y="2716717"/>
              <a:ext cx="225282" cy="1101765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61" name="Retângulo 60"/>
            <p:cNvSpPr/>
            <p:nvPr/>
          </p:nvSpPr>
          <p:spPr>
            <a:xfrm rot="20173657">
              <a:off x="1270431" y="2828418"/>
              <a:ext cx="225282" cy="1101765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62" name="Retângulo 61"/>
            <p:cNvSpPr/>
            <p:nvPr/>
          </p:nvSpPr>
          <p:spPr>
            <a:xfrm rot="18689319">
              <a:off x="856741" y="3123849"/>
              <a:ext cx="225282" cy="1101765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63" name="Retângulo 62"/>
            <p:cNvSpPr/>
            <p:nvPr/>
          </p:nvSpPr>
          <p:spPr>
            <a:xfrm rot="17251556">
              <a:off x="609779" y="3560802"/>
              <a:ext cx="225282" cy="1101765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64" name="Retângulo 63"/>
            <p:cNvSpPr/>
            <p:nvPr/>
          </p:nvSpPr>
          <p:spPr>
            <a:xfrm rot="15857046">
              <a:off x="551635" y="4070293"/>
              <a:ext cx="225282" cy="1101765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65" name="Retângulo 64"/>
            <p:cNvSpPr/>
            <p:nvPr/>
          </p:nvSpPr>
          <p:spPr>
            <a:xfrm rot="14397533">
              <a:off x="709321" y="4551364"/>
              <a:ext cx="225282" cy="1101765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67" name="CaixaDeTexto 66">
            <a:extLst>
              <a:ext uri="{FF2B5EF4-FFF2-40B4-BE49-F238E27FC236}">
                <a16:creationId xmlns="" xmlns:a16="http://schemas.microsoft.com/office/drawing/2014/main" id="{D1934A63-08FA-4E76-9AF2-6EC05FA36777}"/>
              </a:ext>
            </a:extLst>
          </p:cNvPr>
          <p:cNvSpPr txBox="1"/>
          <p:nvPr/>
        </p:nvSpPr>
        <p:spPr>
          <a:xfrm>
            <a:off x="9328159" y="2801371"/>
            <a:ext cx="29852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pt-BR" sz="1100" dirty="0" smtClean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rPr>
              <a:t>VIVEIROS MAMÍFEROS</a:t>
            </a:r>
            <a:endParaRPr lang="pt-BR" sz="1100" dirty="0">
              <a:latin typeface="Verdana" panose="020B0604030504040204" pitchFamily="34" charset="0"/>
              <a:ea typeface="Verdana" panose="020B0604030504040204" pitchFamily="34" charset="0"/>
              <a:cs typeface="Aharoni" panose="020B0604020202020204" pitchFamily="2" charset="-79"/>
            </a:endParaRPr>
          </a:p>
        </p:txBody>
      </p:sp>
      <p:sp>
        <p:nvSpPr>
          <p:cNvPr id="68" name="CaixaDeTexto 67">
            <a:extLst>
              <a:ext uri="{FF2B5EF4-FFF2-40B4-BE49-F238E27FC236}">
                <a16:creationId xmlns="" xmlns:a16="http://schemas.microsoft.com/office/drawing/2014/main" id="{D1934A63-08FA-4E76-9AF2-6EC05FA36777}"/>
              </a:ext>
            </a:extLst>
          </p:cNvPr>
          <p:cNvSpPr txBox="1"/>
          <p:nvPr/>
        </p:nvSpPr>
        <p:spPr>
          <a:xfrm>
            <a:off x="9330431" y="3080839"/>
            <a:ext cx="33315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pt-BR" sz="1100" dirty="0" smtClean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rPr>
              <a:t>PIQUETES MAMÍFEROS</a:t>
            </a:r>
            <a:endParaRPr lang="pt-BR" sz="1100" dirty="0">
              <a:latin typeface="Verdana" panose="020B0604030504040204" pitchFamily="34" charset="0"/>
              <a:ea typeface="Verdana" panose="020B0604030504040204" pitchFamily="34" charset="0"/>
              <a:cs typeface="Aharoni" panose="020B0604020202020204" pitchFamily="2" charset="-79"/>
            </a:endParaRPr>
          </a:p>
        </p:txBody>
      </p:sp>
      <p:sp>
        <p:nvSpPr>
          <p:cNvPr id="69" name="CaixaDeTexto 68">
            <a:extLst>
              <a:ext uri="{FF2B5EF4-FFF2-40B4-BE49-F238E27FC236}">
                <a16:creationId xmlns="" xmlns:a16="http://schemas.microsoft.com/office/drawing/2014/main" id="{D1934A63-08FA-4E76-9AF2-6EC05FA36777}"/>
              </a:ext>
            </a:extLst>
          </p:cNvPr>
          <p:cNvSpPr txBox="1"/>
          <p:nvPr/>
        </p:nvSpPr>
        <p:spPr>
          <a:xfrm>
            <a:off x="9330449" y="3297243"/>
            <a:ext cx="31826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pt-BR" sz="1100" dirty="0" smtClean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rPr>
              <a:t>TREINAMENTO DE VOO</a:t>
            </a:r>
            <a:endParaRPr lang="pt-BR" sz="1100" dirty="0">
              <a:latin typeface="Verdana" panose="020B0604030504040204" pitchFamily="34" charset="0"/>
              <a:ea typeface="Verdana" panose="020B0604030504040204" pitchFamily="34" charset="0"/>
              <a:cs typeface="Aharoni" panose="020B0604020202020204" pitchFamily="2" charset="-79"/>
            </a:endParaRPr>
          </a:p>
        </p:txBody>
      </p:sp>
      <p:sp>
        <p:nvSpPr>
          <p:cNvPr id="70" name="CaixaDeTexto 69">
            <a:extLst>
              <a:ext uri="{FF2B5EF4-FFF2-40B4-BE49-F238E27FC236}">
                <a16:creationId xmlns="" xmlns:a16="http://schemas.microsoft.com/office/drawing/2014/main" id="{D1934A63-08FA-4E76-9AF2-6EC05FA36777}"/>
              </a:ext>
            </a:extLst>
          </p:cNvPr>
          <p:cNvSpPr txBox="1"/>
          <p:nvPr/>
        </p:nvSpPr>
        <p:spPr>
          <a:xfrm>
            <a:off x="9335009" y="3531531"/>
            <a:ext cx="29624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pt-BR" sz="1100" dirty="0" smtClean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rPr>
              <a:t>PIQUETES QUELÔNIOS</a:t>
            </a:r>
            <a:endParaRPr lang="pt-BR" sz="1100" dirty="0">
              <a:latin typeface="Verdana" panose="020B0604030504040204" pitchFamily="34" charset="0"/>
              <a:ea typeface="Verdana" panose="020B0604030504040204" pitchFamily="34" charset="0"/>
              <a:cs typeface="Aharoni" panose="020B0604020202020204" pitchFamily="2" charset="-79"/>
            </a:endParaRPr>
          </a:p>
        </p:txBody>
      </p:sp>
      <p:sp>
        <p:nvSpPr>
          <p:cNvPr id="71" name="CaixaDeTexto 70">
            <a:extLst>
              <a:ext uri="{FF2B5EF4-FFF2-40B4-BE49-F238E27FC236}">
                <a16:creationId xmlns="" xmlns:a16="http://schemas.microsoft.com/office/drawing/2014/main" id="{D1934A63-08FA-4E76-9AF2-6EC05FA36777}"/>
              </a:ext>
            </a:extLst>
          </p:cNvPr>
          <p:cNvSpPr txBox="1"/>
          <p:nvPr/>
        </p:nvSpPr>
        <p:spPr>
          <a:xfrm>
            <a:off x="9342978" y="3797351"/>
            <a:ext cx="17192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pt-BR" sz="1100" dirty="0" smtClean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rPr>
              <a:t>VIVEIROS RÉPTEIS</a:t>
            </a:r>
            <a:endParaRPr lang="pt-BR" sz="1100" dirty="0">
              <a:latin typeface="Verdana" panose="020B0604030504040204" pitchFamily="34" charset="0"/>
              <a:ea typeface="Verdana" panose="020B0604030504040204" pitchFamily="34" charset="0"/>
              <a:cs typeface="Aharoni" panose="020B0604020202020204" pitchFamily="2" charset="-79"/>
            </a:endParaRPr>
          </a:p>
        </p:txBody>
      </p:sp>
      <p:grpSp>
        <p:nvGrpSpPr>
          <p:cNvPr id="82" name="Grupo 81"/>
          <p:cNvGrpSpPr/>
          <p:nvPr/>
        </p:nvGrpSpPr>
        <p:grpSpPr>
          <a:xfrm>
            <a:off x="9171244" y="1466817"/>
            <a:ext cx="2063144" cy="261610"/>
            <a:chOff x="8982058" y="1640486"/>
            <a:chExt cx="2063144" cy="261610"/>
          </a:xfrm>
        </p:grpSpPr>
        <p:sp>
          <p:nvSpPr>
            <p:cNvPr id="74" name="Retângulo 73"/>
            <p:cNvSpPr/>
            <p:nvPr/>
          </p:nvSpPr>
          <p:spPr>
            <a:xfrm>
              <a:off x="8982058" y="1703364"/>
              <a:ext cx="353477" cy="160859"/>
            </a:xfrm>
            <a:prstGeom prst="rect">
              <a:avLst/>
            </a:prstGeom>
            <a:solidFill>
              <a:srgbClr val="4FFF4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75" name="CaixaDeTexto 74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9376445" y="1640486"/>
              <a:ext cx="166875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1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COMPOSTAGEM</a:t>
              </a:r>
              <a:endParaRPr lang="pt-BR" sz="11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</p:grpSp>
      <p:sp>
        <p:nvSpPr>
          <p:cNvPr id="76" name="Retângulo 75"/>
          <p:cNvSpPr/>
          <p:nvPr/>
        </p:nvSpPr>
        <p:spPr>
          <a:xfrm>
            <a:off x="6108942" y="2230976"/>
            <a:ext cx="263286" cy="248633"/>
          </a:xfrm>
          <a:prstGeom prst="rect">
            <a:avLst/>
          </a:prstGeom>
          <a:solidFill>
            <a:srgbClr val="4FFF4F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7" name="Retângulo 76"/>
          <p:cNvSpPr/>
          <p:nvPr/>
        </p:nvSpPr>
        <p:spPr>
          <a:xfrm>
            <a:off x="597928" y="5596314"/>
            <a:ext cx="907022" cy="572182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8" name="Retângulo 77"/>
          <p:cNvSpPr/>
          <p:nvPr/>
        </p:nvSpPr>
        <p:spPr>
          <a:xfrm>
            <a:off x="224413" y="5609962"/>
            <a:ext cx="183706" cy="480636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grpSp>
        <p:nvGrpSpPr>
          <p:cNvPr id="107" name="Grupo 106"/>
          <p:cNvGrpSpPr/>
          <p:nvPr/>
        </p:nvGrpSpPr>
        <p:grpSpPr>
          <a:xfrm>
            <a:off x="9114627" y="4188181"/>
            <a:ext cx="3295570" cy="261610"/>
            <a:chOff x="8925441" y="4062296"/>
            <a:chExt cx="3295570" cy="261610"/>
          </a:xfrm>
        </p:grpSpPr>
        <p:sp>
          <p:nvSpPr>
            <p:cNvPr id="84" name="CaixaDeTexto 83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9298743" y="4062296"/>
              <a:ext cx="292226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1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CONEXÃO</a:t>
              </a:r>
              <a:endParaRPr lang="pt-BR" sz="11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  <p:cxnSp>
          <p:nvCxnSpPr>
            <p:cNvPr id="85" name="Conector reto 84"/>
            <p:cNvCxnSpPr/>
            <p:nvPr/>
          </p:nvCxnSpPr>
          <p:spPr>
            <a:xfrm>
              <a:off x="8925441" y="4205518"/>
              <a:ext cx="349527" cy="0"/>
            </a:xfrm>
            <a:prstGeom prst="line">
              <a:avLst/>
            </a:prstGeom>
            <a:ln w="76200">
              <a:solidFill>
                <a:srgbClr val="A6381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0" name="Conector reto 89"/>
          <p:cNvCxnSpPr/>
          <p:nvPr/>
        </p:nvCxnSpPr>
        <p:spPr>
          <a:xfrm flipH="1">
            <a:off x="7770119" y="4468300"/>
            <a:ext cx="4246" cy="0"/>
          </a:xfrm>
          <a:prstGeom prst="line">
            <a:avLst/>
          </a:prstGeom>
          <a:ln w="76200">
            <a:solidFill>
              <a:srgbClr val="A6381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6" name="Grupo 105"/>
          <p:cNvGrpSpPr/>
          <p:nvPr/>
        </p:nvGrpSpPr>
        <p:grpSpPr>
          <a:xfrm>
            <a:off x="275322" y="1749696"/>
            <a:ext cx="7169413" cy="3742963"/>
            <a:chOff x="275322" y="1749696"/>
            <a:chExt cx="7169413" cy="3742963"/>
          </a:xfrm>
        </p:grpSpPr>
        <p:cxnSp>
          <p:nvCxnSpPr>
            <p:cNvPr id="86" name="Conector reto 85"/>
            <p:cNvCxnSpPr/>
            <p:nvPr/>
          </p:nvCxnSpPr>
          <p:spPr>
            <a:xfrm>
              <a:off x="1995778" y="3313965"/>
              <a:ext cx="5448957" cy="0"/>
            </a:xfrm>
            <a:prstGeom prst="line">
              <a:avLst/>
            </a:prstGeom>
            <a:ln w="76200">
              <a:solidFill>
                <a:srgbClr val="A6381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ector reto 91"/>
            <p:cNvCxnSpPr/>
            <p:nvPr/>
          </p:nvCxnSpPr>
          <p:spPr>
            <a:xfrm flipV="1">
              <a:off x="4270047" y="1749696"/>
              <a:ext cx="0" cy="1547047"/>
            </a:xfrm>
            <a:prstGeom prst="line">
              <a:avLst/>
            </a:prstGeom>
            <a:ln w="76200">
              <a:solidFill>
                <a:srgbClr val="A6381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onector reto 94"/>
            <p:cNvCxnSpPr/>
            <p:nvPr/>
          </p:nvCxnSpPr>
          <p:spPr>
            <a:xfrm flipV="1">
              <a:off x="2027231" y="3313133"/>
              <a:ext cx="0" cy="576256"/>
            </a:xfrm>
            <a:prstGeom prst="line">
              <a:avLst/>
            </a:prstGeom>
            <a:ln w="76200">
              <a:solidFill>
                <a:srgbClr val="A6381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Arco 96"/>
            <p:cNvSpPr/>
            <p:nvPr/>
          </p:nvSpPr>
          <p:spPr>
            <a:xfrm rot="2012391">
              <a:off x="1326864" y="3821289"/>
              <a:ext cx="985575" cy="1236750"/>
            </a:xfrm>
            <a:prstGeom prst="arc">
              <a:avLst>
                <a:gd name="adj1" fmla="val 5785709"/>
                <a:gd name="adj2" fmla="val 15362231"/>
              </a:avLst>
            </a:prstGeom>
            <a:ln w="76200">
              <a:solidFill>
                <a:srgbClr val="A6381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cxnSp>
          <p:nvCxnSpPr>
            <p:cNvPr id="99" name="Conector reto 98"/>
            <p:cNvCxnSpPr/>
            <p:nvPr/>
          </p:nvCxnSpPr>
          <p:spPr>
            <a:xfrm flipV="1">
              <a:off x="1406357" y="4875459"/>
              <a:ext cx="0" cy="576256"/>
            </a:xfrm>
            <a:prstGeom prst="line">
              <a:avLst/>
            </a:prstGeom>
            <a:ln w="76200">
              <a:solidFill>
                <a:srgbClr val="A6381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Conector reto 100"/>
            <p:cNvCxnSpPr/>
            <p:nvPr/>
          </p:nvCxnSpPr>
          <p:spPr>
            <a:xfrm>
              <a:off x="275322" y="5492659"/>
              <a:ext cx="1171082" cy="0"/>
            </a:xfrm>
            <a:prstGeom prst="line">
              <a:avLst/>
            </a:prstGeom>
            <a:ln w="76200">
              <a:solidFill>
                <a:srgbClr val="A6381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upo 72"/>
          <p:cNvGrpSpPr/>
          <p:nvPr/>
        </p:nvGrpSpPr>
        <p:grpSpPr>
          <a:xfrm rot="17305791">
            <a:off x="6784623" y="965020"/>
            <a:ext cx="369332" cy="802972"/>
            <a:chOff x="-466456" y="3004460"/>
            <a:chExt cx="369332" cy="802972"/>
          </a:xfrm>
        </p:grpSpPr>
        <p:sp>
          <p:nvSpPr>
            <p:cNvPr id="80" name="Triângulo isósceles 79"/>
            <p:cNvSpPr/>
            <p:nvPr/>
          </p:nvSpPr>
          <p:spPr>
            <a:xfrm>
              <a:off x="-463139" y="3004460"/>
              <a:ext cx="291613" cy="406349"/>
            </a:xfrm>
            <a:prstGeom prst="triangle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87" name="CaixaDeTexto 86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 rot="4294209">
              <a:off x="-486575" y="3417981"/>
              <a:ext cx="4095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800" b="1" dirty="0" smtClean="0">
                  <a:solidFill>
                    <a:schemeClr val="tx2">
                      <a:lumMod val="65000"/>
                      <a:lumOff val="3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N</a:t>
              </a:r>
              <a:endParaRPr lang="pt-BR" sz="18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</p:grpSp>
      <p:pic>
        <p:nvPicPr>
          <p:cNvPr id="89" name="Imagem 8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127" r="25373"/>
          <a:stretch/>
        </p:blipFill>
        <p:spPr>
          <a:xfrm rot="16200000">
            <a:off x="9930605" y="4634016"/>
            <a:ext cx="1150992" cy="3293957"/>
          </a:xfrm>
          <a:prstGeom prst="rect">
            <a:avLst/>
          </a:prstGeom>
        </p:spPr>
      </p:pic>
      <p:sp>
        <p:nvSpPr>
          <p:cNvPr id="91" name="Retângulo 90"/>
          <p:cNvSpPr/>
          <p:nvPr/>
        </p:nvSpPr>
        <p:spPr>
          <a:xfrm>
            <a:off x="8916665" y="5705497"/>
            <a:ext cx="1569492" cy="1150993"/>
          </a:xfrm>
          <a:prstGeom prst="rect">
            <a:avLst/>
          </a:prstGeom>
          <a:solidFill>
            <a:srgbClr val="C00000">
              <a:alpha val="30000"/>
            </a:srgbClr>
          </a:solidFill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0310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4" grpId="0" animBg="1"/>
      <p:bldP spid="46" grpId="0"/>
      <p:bldP spid="55" grpId="0"/>
      <p:bldP spid="57" grpId="0" animBg="1"/>
      <p:bldP spid="58" grpId="0" animBg="1"/>
      <p:bldP spid="67" grpId="0"/>
      <p:bldP spid="68" grpId="0"/>
      <p:bldP spid="69" grpId="0"/>
      <p:bldP spid="70" grpId="0"/>
      <p:bldP spid="71" grpId="0"/>
      <p:bldP spid="76" grpId="0" animBg="1"/>
      <p:bldP spid="77" grpId="0" animBg="1"/>
      <p:bldP spid="7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758220" y="5891061"/>
            <a:ext cx="4672383" cy="376767"/>
          </a:xfrm>
        </p:spPr>
        <p:txBody>
          <a:bodyPr/>
          <a:lstStyle/>
          <a:p>
            <a:pPr algn="ctr"/>
            <a:r>
              <a:rPr lang="en-US" dirty="0" err="1" smtClean="0"/>
              <a:t>Dezembro</a:t>
            </a:r>
            <a:r>
              <a:rPr lang="en-US" dirty="0" smtClean="0"/>
              <a:t> </a:t>
            </a:r>
            <a:r>
              <a:rPr lang="en-US" dirty="0"/>
              <a:t>de 2018</a:t>
            </a: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420760"/>
              </p:ext>
            </p:extLst>
          </p:nvPr>
        </p:nvGraphicFramePr>
        <p:xfrm>
          <a:off x="209906" y="122392"/>
          <a:ext cx="11677293" cy="1832143"/>
        </p:xfrm>
        <a:graphic>
          <a:graphicData uri="http://schemas.openxmlformats.org/drawingml/2006/table">
            <a:tbl>
              <a:tblPr/>
              <a:tblGrid>
                <a:gridCol w="29643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572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6828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9643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0856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0795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r>
                        <a:rPr lang="pt-BR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Código:</a:t>
                      </a:r>
                      <a:endParaRPr lang="pt-B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r>
                        <a:rPr lang="pt-BR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IT-ENG-111</a:t>
                      </a:r>
                      <a:endParaRPr lang="pt-B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pt-B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pt-B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r>
                        <a:rPr lang="pt-BR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Nº da revisão:</a:t>
                      </a:r>
                      <a:endParaRPr lang="pt-BR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r>
                        <a:rPr lang="pt-BR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00</a:t>
                      </a:r>
                      <a:endParaRPr lang="pt-BR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r>
                        <a:rPr lang="pt-BR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Elaborador:</a:t>
                      </a:r>
                      <a:endParaRPr lang="pt-BR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r>
                        <a:rPr lang="pt-BR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Fundação Renova</a:t>
                      </a:r>
                      <a:endParaRPr lang="pt-B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r>
                        <a:rPr lang="pt-BR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Aprovador:</a:t>
                      </a:r>
                      <a:endParaRPr lang="pt-B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r>
                        <a:rPr lang="pt-BR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Daniela Amorim</a:t>
                      </a:r>
                      <a:endParaRPr lang="pt-B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6703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r>
                        <a:rPr lang="pt-BR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Data da aprovação:</a:t>
                      </a:r>
                      <a:endParaRPr lang="pt-BR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r>
                        <a:rPr lang="pt-BR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2704/2018</a:t>
                      </a:r>
                      <a:endParaRPr lang="pt-B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r>
                        <a:rPr lang="pt-BR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Abrangência:</a:t>
                      </a:r>
                      <a:endParaRPr lang="pt-BR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r>
                        <a:rPr lang="pt-BR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Corporativa</a:t>
                      </a:r>
                      <a:endParaRPr lang="pt-BR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r>
                        <a:rPr lang="pt-BR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Classificação:</a:t>
                      </a:r>
                      <a:endParaRPr lang="pt-B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r>
                        <a:rPr lang="pt-BR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Público</a:t>
                      </a:r>
                      <a:endParaRPr lang="pt-BR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49250">
                <a:tc rowSpan="2" gridSpan="3">
                  <a:txBody>
                    <a:bodyPr/>
                    <a:lstStyle/>
                    <a:p>
                      <a:r>
                        <a:rPr lang="pt-BR" sz="1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SOCIOAMBIENTAL 01 - PG29 - RECUPERAÇÃO DA FAUNA SILVESTRE</a:t>
                      </a:r>
                      <a:endParaRPr lang="pt-BR" sz="10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pt-BR" sz="1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NOVA LIMA / MG</a:t>
                      </a:r>
                      <a:endParaRPr lang="pt-BR" sz="10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pt-BR" sz="1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PROJETO CONCEITUAL - CENTRO DE TRIAGEM DE ANIMAIS SILVESTRES DE MINAS GERAIS - CETAS - SE 29001</a:t>
                      </a:r>
                      <a:endParaRPr lang="pt-BR" sz="10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pt-BR" sz="1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ESTUDO DE VIABILIDADE - ARQUITETURA E URBANISMO                                           </a:t>
                      </a:r>
                    </a:p>
                    <a:p>
                      <a:r>
                        <a:rPr lang="pt-BR" sz="1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CADERNO TÉCNICO COM IMAGENS 3D PARA ESTUDO DE VIABILIDADE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085" marR="45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Nº CONTRATADA</a:t>
                      </a:r>
                      <a:endParaRPr lang="pt-B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499-018-ARQ-03EV-001-CAD</a:t>
                      </a:r>
                      <a:endParaRPr lang="pt-B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PÁGINA</a:t>
                      </a:r>
                      <a:endParaRPr lang="pt-B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2/19</a:t>
                      </a:r>
                      <a:endParaRPr lang="pt-B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49250">
                <a:tc gridSpan="3"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Nº FUNDAÇÃO RENOVA</a:t>
                      </a:r>
                      <a:endParaRPr lang="pt-B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N010000-A-1EV001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085" marR="45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REV.</a:t>
                      </a:r>
                      <a:endParaRPr lang="pt-B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02</a:t>
                      </a:r>
                      <a:endParaRPr lang="pt-B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pic>
        <p:nvPicPr>
          <p:cNvPr id="5" name="Imagem 4">
            <a:extLst>
              <a:ext uri="{FF2B5EF4-FFF2-40B4-BE49-F238E27FC236}">
                <a16:creationId xmlns:a16="http://schemas.microsoft.com/office/drawing/2014/main" xmlns="" id="{FE46AEBD-27B2-4EEE-9EB2-103C1C00D1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98921" y="222600"/>
            <a:ext cx="2085294" cy="767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76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3" r="39772" b="8238"/>
          <a:stretch/>
        </p:blipFill>
        <p:spPr>
          <a:xfrm>
            <a:off x="3325308" y="798513"/>
            <a:ext cx="5842444" cy="5685222"/>
          </a:xfrm>
          <a:prstGeom prst="rect">
            <a:avLst/>
          </a:prstGeom>
        </p:spPr>
      </p:pic>
      <p:pic>
        <p:nvPicPr>
          <p:cNvPr id="27" name="Imagem 2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9500" y="5185020"/>
            <a:ext cx="2547476" cy="1800484"/>
          </a:xfrm>
          <a:prstGeom prst="rect">
            <a:avLst/>
          </a:prstGeom>
        </p:spPr>
      </p:pic>
      <p:sp>
        <p:nvSpPr>
          <p:cNvPr id="5" name="Espaço Reservado para Texto 4">
            <a:extLst>
              <a:ext uri="{FF2B5EF4-FFF2-40B4-BE49-F238E27FC236}">
                <a16:creationId xmlns="" xmlns:a16="http://schemas.microsoft.com/office/drawing/2014/main" id="{4A212428-07E9-4F9B-ACB4-47A958175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4471" y="119308"/>
            <a:ext cx="7655835" cy="717305"/>
          </a:xfrm>
        </p:spPr>
        <p:txBody>
          <a:bodyPr/>
          <a:lstStyle/>
          <a:p>
            <a:r>
              <a:rPr lang="pt-BR" dirty="0"/>
              <a:t>Setor </a:t>
            </a:r>
            <a:r>
              <a:rPr lang="pt-BR" dirty="0" smtClean="0"/>
              <a:t>2 </a:t>
            </a:r>
          </a:p>
        </p:txBody>
      </p:sp>
      <p:sp>
        <p:nvSpPr>
          <p:cNvPr id="22" name="Retângulo 21"/>
          <p:cNvSpPr/>
          <p:nvPr/>
        </p:nvSpPr>
        <p:spPr>
          <a:xfrm>
            <a:off x="3325308" y="798513"/>
            <a:ext cx="5842444" cy="5665787"/>
          </a:xfrm>
          <a:prstGeom prst="rect">
            <a:avLst/>
          </a:prstGeom>
          <a:noFill/>
          <a:ln>
            <a:solidFill>
              <a:schemeClr val="tx1"/>
            </a:solidFill>
            <a:prstDash val="lgDash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Retângulo 23"/>
          <p:cNvSpPr/>
          <p:nvPr/>
        </p:nvSpPr>
        <p:spPr>
          <a:xfrm>
            <a:off x="11737069" y="5922959"/>
            <a:ext cx="216115" cy="247426"/>
          </a:xfrm>
          <a:prstGeom prst="rect">
            <a:avLst/>
          </a:prstGeom>
          <a:solidFill>
            <a:srgbClr val="C00000">
              <a:alpha val="30000"/>
            </a:srgbClr>
          </a:solidFill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CaixaDeTexto 11"/>
          <p:cNvSpPr txBox="1"/>
          <p:nvPr/>
        </p:nvSpPr>
        <p:spPr>
          <a:xfrm>
            <a:off x="426003" y="607828"/>
            <a:ext cx="286964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800" b="1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BLOCO 3– Cozinha Principal, Depósito de Alimentos Secos e Biotério</a:t>
            </a:r>
            <a:endParaRPr lang="pt-BR" sz="1800" b="1" dirty="0">
              <a:solidFill>
                <a:schemeClr val="tx2">
                  <a:lumMod val="50000"/>
                  <a:lumOff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pt-BR" sz="1800" b="1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1725917" y="5600291"/>
            <a:ext cx="1399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PLANTA </a:t>
            </a:r>
          </a:p>
          <a:p>
            <a:r>
              <a:rPr lang="pt-BR" sz="14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ESC.: 1/100</a:t>
            </a:r>
            <a:endParaRPr lang="pt-BR" sz="1400" b="1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1725917" y="6190431"/>
            <a:ext cx="16674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ÁREA = 180M²</a:t>
            </a:r>
            <a:endParaRPr lang="pt-BR" sz="1400" b="1" dirty="0"/>
          </a:p>
        </p:txBody>
      </p:sp>
    </p:spTree>
    <p:extLst>
      <p:ext uri="{BB962C8B-B14F-4D97-AF65-F5344CB8AC3E}">
        <p14:creationId xmlns:p14="http://schemas.microsoft.com/office/powerpoint/2010/main" val="127902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ço Reservado para Imagem 8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7" b="5997"/>
          <a:stretch>
            <a:fillRect/>
          </a:stretch>
        </p:blipFill>
        <p:spPr/>
      </p:pic>
      <p:sp>
        <p:nvSpPr>
          <p:cNvPr id="11" name="Espaço Reservado para Texto 4">
            <a:extLst>
              <a:ext uri="{FF2B5EF4-FFF2-40B4-BE49-F238E27FC236}">
                <a16:creationId xmlns="" xmlns:a16="http://schemas.microsoft.com/office/drawing/2014/main" id="{4A212428-07E9-4F9B-ACB4-47A958175B57}"/>
              </a:ext>
            </a:extLst>
          </p:cNvPr>
          <p:cNvSpPr txBox="1">
            <a:spLocks/>
          </p:cNvSpPr>
          <p:nvPr/>
        </p:nvSpPr>
        <p:spPr>
          <a:xfrm>
            <a:off x="394471" y="119308"/>
            <a:ext cx="7655835" cy="717305"/>
          </a:xfrm>
          <a:prstGeom prst="rect">
            <a:avLst/>
          </a:prstGeom>
        </p:spPr>
        <p:txBody>
          <a:bodyPr/>
          <a:lstStyle>
            <a:lvl1pPr marL="457120" indent="-457120" algn="l" defTabSz="609493" rtl="0" eaLnBrk="1" latinLnBrk="0" hangingPunct="1">
              <a:spcBef>
                <a:spcPct val="20000"/>
              </a:spcBef>
              <a:buFont typeface="Arial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427" indent="-380933" algn="l" defTabSz="609493" rtl="0" eaLnBrk="1" latinLnBrk="0" hangingPunct="1">
              <a:spcBef>
                <a:spcPct val="20000"/>
              </a:spcBef>
              <a:buFont typeface="Arial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733" indent="-304747" algn="l" defTabSz="609493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227" indent="-304747" algn="l" defTabSz="609493" rtl="0" eaLnBrk="1" latinLnBrk="0" hangingPunct="1">
              <a:spcBef>
                <a:spcPct val="20000"/>
              </a:spcBef>
              <a:buFont typeface="Arial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2720" indent="-304747" algn="l" defTabSz="609493" rtl="0" eaLnBrk="1" latinLnBrk="0" hangingPunct="1">
              <a:spcBef>
                <a:spcPct val="20000"/>
              </a:spcBef>
              <a:buFont typeface="Arial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213" indent="-304747" algn="l" defTabSz="609493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609493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609493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609493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3200" b="1" dirty="0" smtClean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Perspectivas</a:t>
            </a:r>
          </a:p>
        </p:txBody>
      </p:sp>
    </p:spTree>
    <p:extLst>
      <p:ext uri="{BB962C8B-B14F-4D97-AF65-F5344CB8AC3E}">
        <p14:creationId xmlns:p14="http://schemas.microsoft.com/office/powerpoint/2010/main" val="254084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ço Reservado para Imagem 8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7" b="59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7922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ço Reservado para Imagem 8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7" b="59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1873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="" xmlns:a16="http://schemas.microsoft.com/office/drawing/2014/main" id="{4A212428-07E9-4F9B-ACB4-47A958175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4471" y="119308"/>
            <a:ext cx="12120526" cy="71730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pt-BR" dirty="0" smtClean="0"/>
              <a:t>Quadro</a:t>
            </a:r>
          </a:p>
          <a:p>
            <a:pPr>
              <a:lnSpc>
                <a:spcPct val="100000"/>
              </a:lnSpc>
            </a:pPr>
            <a:r>
              <a:rPr lang="pt-BR" dirty="0"/>
              <a:t>d</a:t>
            </a:r>
            <a:r>
              <a:rPr lang="pt-BR" dirty="0" smtClean="0"/>
              <a:t>e Áreas</a:t>
            </a:r>
          </a:p>
          <a:p>
            <a:pPr>
              <a:lnSpc>
                <a:spcPct val="100000"/>
              </a:lnSpc>
            </a:pPr>
            <a:r>
              <a:rPr lang="pt-BR" dirty="0" smtClean="0"/>
              <a:t>estimadas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8" t="6368" r="5921" b="17612"/>
          <a:stretch/>
        </p:blipFill>
        <p:spPr>
          <a:xfrm>
            <a:off x="3357346" y="51067"/>
            <a:ext cx="5581935" cy="6747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91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ço Reservado para Imagem 8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r="53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0764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959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477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94054" y="905707"/>
            <a:ext cx="5967658" cy="1720851"/>
          </a:xfrm>
        </p:spPr>
        <p:txBody>
          <a:bodyPr/>
          <a:lstStyle/>
          <a:p>
            <a:r>
              <a:rPr lang="en-US" dirty="0" err="1" smtClean="0"/>
              <a:t>Cetas</a:t>
            </a:r>
            <a:r>
              <a:rPr lang="en-US" dirty="0" smtClean="0"/>
              <a:t> - MG</a:t>
            </a:r>
            <a:endParaRPr lang="en-US" dirty="0"/>
          </a:p>
        </p:txBody>
      </p:sp>
      <p:graphicFrame>
        <p:nvGraphicFramePr>
          <p:cNvPr id="6" name="Objeto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667054"/>
              </p:ext>
            </p:extLst>
          </p:nvPr>
        </p:nvGraphicFramePr>
        <p:xfrm>
          <a:off x="209908" y="122551"/>
          <a:ext cx="174307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0" name="Imagem de Bitmap" r:id="rId3" imgW="1961905" imgH="657317" progId="Paint.Picture">
                  <p:embed/>
                </p:oleObj>
              </mc:Choice>
              <mc:Fallback>
                <p:oleObj name="Imagem de Bitmap" r:id="rId3" imgW="1961905" imgH="657317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908" y="122551"/>
                        <a:ext cx="1743075" cy="581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Placeholder 1"/>
          <p:cNvSpPr txBox="1">
            <a:spLocks/>
          </p:cNvSpPr>
          <p:nvPr/>
        </p:nvSpPr>
        <p:spPr>
          <a:xfrm>
            <a:off x="394054" y="2626557"/>
            <a:ext cx="4672004" cy="1622713"/>
          </a:xfrm>
          <a:prstGeom prst="rect">
            <a:avLst/>
          </a:prstGeom>
        </p:spPr>
        <p:txBody>
          <a:bodyPr vert="horz" lIns="121899" tIns="60949" rIns="121899" bIns="60949"/>
          <a:lstStyle>
            <a:lvl1pPr indent="0" defTabSz="457200">
              <a:spcBef>
                <a:spcPct val="20000"/>
              </a:spcBef>
              <a:buFont typeface="Arial"/>
              <a:buNone/>
              <a:defRPr sz="1900" b="0" i="0" spc="-13">
                <a:latin typeface="Verdana"/>
                <a:cs typeface="Verdana"/>
              </a:defRPr>
            </a:lvl1pPr>
            <a:lvl2pPr marL="742950" indent="-285750" defTabSz="45720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/>
              <a:buChar char="•"/>
            </a:lvl3pPr>
            <a:lvl4pPr marL="1600200" indent="-228600" defTabSz="4572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r>
              <a:rPr lang="en-US" dirty="0" err="1"/>
              <a:t>Estudo</a:t>
            </a:r>
            <a:r>
              <a:rPr lang="en-US" dirty="0"/>
              <a:t> </a:t>
            </a:r>
            <a:r>
              <a:rPr lang="en-US" dirty="0" err="1" smtClean="0"/>
              <a:t>Conceitual</a:t>
            </a:r>
            <a:endParaRPr lang="en-US" dirty="0"/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>
            <a:off x="394054" y="4102790"/>
            <a:ext cx="5774734" cy="1622713"/>
          </a:xfrm>
          <a:prstGeom prst="rect">
            <a:avLst/>
          </a:prstGeom>
        </p:spPr>
        <p:txBody>
          <a:bodyPr vert="horz" lIns="121899" tIns="60949" rIns="121899" bIns="60949"/>
          <a:lstStyle>
            <a:lvl1pPr indent="0" defTabSz="457200">
              <a:spcBef>
                <a:spcPct val="20000"/>
              </a:spcBef>
              <a:buFont typeface="Arial"/>
              <a:buNone/>
              <a:defRPr sz="1900" b="0" i="0" spc="-13">
                <a:latin typeface="Verdana"/>
                <a:cs typeface="Verdana"/>
              </a:defRPr>
            </a:lvl1pPr>
            <a:lvl2pPr marL="742950" indent="-285750" defTabSz="45720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/>
              <a:buChar char="•"/>
            </a:lvl3pPr>
            <a:lvl4pPr marL="1600200" indent="-228600" defTabSz="4572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r>
              <a:rPr lang="en-US" sz="1400" b="1" dirty="0" smtClean="0"/>
              <a:t>*Nota: </a:t>
            </a:r>
            <a:r>
              <a:rPr lang="en-US" sz="1400" dirty="0" err="1" smtClean="0"/>
              <a:t>Os</a:t>
            </a:r>
            <a:r>
              <a:rPr lang="en-US" sz="1400" dirty="0" smtClean="0"/>
              <a:t> </a:t>
            </a:r>
            <a:r>
              <a:rPr lang="en-US" sz="1400" dirty="0" err="1" smtClean="0"/>
              <a:t>comentários</a:t>
            </a:r>
            <a:r>
              <a:rPr lang="en-US" sz="1400" dirty="0" smtClean="0"/>
              <a:t> </a:t>
            </a:r>
            <a:r>
              <a:rPr lang="en-US" sz="1400" dirty="0" err="1" smtClean="0"/>
              <a:t>realizados</a:t>
            </a:r>
            <a:r>
              <a:rPr lang="en-US" sz="1400" dirty="0" smtClean="0"/>
              <a:t> </a:t>
            </a:r>
            <a:r>
              <a:rPr lang="en-US" sz="1400" dirty="0" err="1" smtClean="0"/>
              <a:t>na</a:t>
            </a:r>
            <a:r>
              <a:rPr lang="en-US" sz="1400" dirty="0" smtClean="0"/>
              <a:t> </a:t>
            </a:r>
            <a:r>
              <a:rPr lang="en-US" sz="1400" dirty="0" err="1" smtClean="0"/>
              <a:t>reunião</a:t>
            </a:r>
            <a:r>
              <a:rPr lang="en-US" sz="1400" dirty="0" smtClean="0"/>
              <a:t> do </a:t>
            </a:r>
            <a:r>
              <a:rPr lang="en-US" sz="1400" dirty="0" err="1" smtClean="0"/>
              <a:t>dia</a:t>
            </a:r>
            <a:r>
              <a:rPr lang="en-US" sz="1400" dirty="0" smtClean="0"/>
              <a:t> 07/12/18 </a:t>
            </a:r>
            <a:r>
              <a:rPr lang="en-US" sz="1400" dirty="0" err="1" smtClean="0"/>
              <a:t>serão</a:t>
            </a:r>
            <a:r>
              <a:rPr lang="en-US" sz="1400" dirty="0" smtClean="0"/>
              <a:t> </a:t>
            </a:r>
            <a:r>
              <a:rPr lang="en-US" sz="1400" dirty="0" err="1" smtClean="0"/>
              <a:t>incorporados</a:t>
            </a:r>
            <a:r>
              <a:rPr lang="en-US" sz="1400" dirty="0" smtClean="0"/>
              <a:t> </a:t>
            </a:r>
            <a:r>
              <a:rPr lang="en-US" sz="1400" dirty="0" err="1" smtClean="0"/>
              <a:t>na</a:t>
            </a:r>
            <a:r>
              <a:rPr lang="en-US" sz="1400" dirty="0" smtClean="0"/>
              <a:t> </a:t>
            </a:r>
            <a:r>
              <a:rPr lang="en-US" sz="1400" dirty="0" err="1" smtClean="0"/>
              <a:t>fase</a:t>
            </a:r>
            <a:r>
              <a:rPr lang="en-US" sz="1400" dirty="0" smtClean="0"/>
              <a:t> de </a:t>
            </a:r>
            <a:r>
              <a:rPr lang="en-US" sz="1400" dirty="0" err="1" smtClean="0"/>
              <a:t>projeto</a:t>
            </a:r>
            <a:r>
              <a:rPr lang="en-US" sz="1400" dirty="0" smtClean="0"/>
              <a:t> </a:t>
            </a:r>
            <a:r>
              <a:rPr lang="en-US" sz="1400" dirty="0" err="1" smtClean="0"/>
              <a:t>básico</a:t>
            </a:r>
            <a:r>
              <a:rPr lang="en-US" sz="1400" dirty="0" smtClean="0"/>
              <a:t>. Estes </a:t>
            </a:r>
            <a:r>
              <a:rPr lang="en-US" sz="1400" dirty="0" err="1" smtClean="0"/>
              <a:t>comentários</a:t>
            </a:r>
            <a:r>
              <a:rPr lang="en-US" sz="1400" dirty="0" smtClean="0"/>
              <a:t> se </a:t>
            </a:r>
            <a:r>
              <a:rPr lang="en-US" sz="1400" dirty="0" err="1" smtClean="0"/>
              <a:t>referem</a:t>
            </a:r>
            <a:r>
              <a:rPr lang="en-US" sz="1400" dirty="0" smtClean="0"/>
              <a:t> a </a:t>
            </a:r>
            <a:r>
              <a:rPr lang="en-US" sz="1400" dirty="0" err="1" smtClean="0"/>
              <a:t>alterações</a:t>
            </a:r>
            <a:r>
              <a:rPr lang="en-US" sz="1400" dirty="0" smtClean="0"/>
              <a:t> </a:t>
            </a:r>
            <a:r>
              <a:rPr lang="en-US" sz="1400" dirty="0" err="1" smtClean="0"/>
              <a:t>ponturais</a:t>
            </a:r>
            <a:r>
              <a:rPr lang="en-US" sz="1400" dirty="0" smtClean="0"/>
              <a:t> de layout no </a:t>
            </a:r>
            <a:r>
              <a:rPr lang="en-US" sz="1400" dirty="0" err="1" smtClean="0"/>
              <a:t>setor</a:t>
            </a:r>
            <a:r>
              <a:rPr lang="en-US" sz="1400" dirty="0" smtClean="0"/>
              <a:t> </a:t>
            </a:r>
            <a:r>
              <a:rPr lang="en-US" sz="1400" dirty="0" err="1" smtClean="0"/>
              <a:t>administrativo</a:t>
            </a:r>
            <a:r>
              <a:rPr lang="en-US" sz="1400" dirty="0" smtClean="0"/>
              <a:t> </a:t>
            </a:r>
            <a:r>
              <a:rPr lang="en-US" sz="1400" dirty="0" err="1" smtClean="0"/>
              <a:t>quanto</a:t>
            </a:r>
            <a:r>
              <a:rPr lang="en-US" sz="1400" dirty="0" smtClean="0"/>
              <a:t> no </a:t>
            </a:r>
            <a:r>
              <a:rPr lang="en-US" sz="1400" dirty="0" err="1" smtClean="0"/>
              <a:t>setor</a:t>
            </a:r>
            <a:r>
              <a:rPr lang="en-US" sz="1400" dirty="0" smtClean="0"/>
              <a:t> de </a:t>
            </a:r>
            <a:r>
              <a:rPr lang="en-US" sz="1400" dirty="0" err="1" smtClean="0"/>
              <a:t>viveiros</a:t>
            </a:r>
            <a:r>
              <a:rPr lang="en-US" sz="1400" dirty="0" smtClean="0"/>
              <a:t>, </a:t>
            </a:r>
            <a:r>
              <a:rPr lang="en-US" sz="1400" dirty="0" err="1" smtClean="0"/>
              <a:t>estando</a:t>
            </a:r>
            <a:r>
              <a:rPr lang="en-US" sz="1400" dirty="0" smtClean="0"/>
              <a:t> o </a:t>
            </a:r>
            <a:r>
              <a:rPr lang="en-US" sz="1400" dirty="0" err="1" smtClean="0"/>
              <a:t>conceito</a:t>
            </a:r>
            <a:r>
              <a:rPr lang="en-US" sz="1400" dirty="0" smtClean="0"/>
              <a:t> da </a:t>
            </a:r>
            <a:r>
              <a:rPr lang="en-US" sz="1400" dirty="0" err="1" smtClean="0"/>
              <a:t>proposta</a:t>
            </a:r>
            <a:r>
              <a:rPr lang="en-US" sz="1400" dirty="0" smtClean="0"/>
              <a:t> </a:t>
            </a:r>
            <a:r>
              <a:rPr lang="en-US" sz="1400" dirty="0" err="1" smtClean="0"/>
              <a:t>aprovado</a:t>
            </a:r>
            <a:r>
              <a:rPr lang="en-US" sz="1400" dirty="0" smtClean="0"/>
              <a:t>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0713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70" b="9510"/>
          <a:stretch/>
        </p:blipFill>
        <p:spPr>
          <a:xfrm>
            <a:off x="-1" y="-115848"/>
            <a:ext cx="12188825" cy="6980673"/>
          </a:xfrm>
          <a:prstGeom prst="rect">
            <a:avLst/>
          </a:prstGeom>
        </p:spPr>
      </p:pic>
      <p:sp>
        <p:nvSpPr>
          <p:cNvPr id="31" name="CaixaDeTexto 30">
            <a:extLst>
              <a:ext uri="{FF2B5EF4-FFF2-40B4-BE49-F238E27FC236}">
                <a16:creationId xmlns="" xmlns:a16="http://schemas.microsoft.com/office/drawing/2014/main" id="{D1934A63-08FA-4E76-9AF2-6EC05FA36777}"/>
              </a:ext>
            </a:extLst>
          </p:cNvPr>
          <p:cNvSpPr txBox="1"/>
          <p:nvPr/>
        </p:nvSpPr>
        <p:spPr>
          <a:xfrm>
            <a:off x="492828" y="6094968"/>
            <a:ext cx="14959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 smtClean="0">
                <a:solidFill>
                  <a:schemeClr val="tx2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rPr>
              <a:t>ENTRADA</a:t>
            </a:r>
            <a:endParaRPr lang="pt-BR" sz="1600" b="1" dirty="0">
              <a:solidFill>
                <a:schemeClr val="tx2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haroni" panose="020B0604020202020204" pitchFamily="2" charset="-79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="" xmlns:a16="http://schemas.microsoft.com/office/drawing/2014/main" id="{D1934A63-08FA-4E76-9AF2-6EC05FA36777}"/>
              </a:ext>
            </a:extLst>
          </p:cNvPr>
          <p:cNvSpPr txBox="1"/>
          <p:nvPr/>
        </p:nvSpPr>
        <p:spPr>
          <a:xfrm>
            <a:off x="6117726" y="5160993"/>
            <a:ext cx="1165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 smtClean="0">
                <a:solidFill>
                  <a:schemeClr val="tx2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rPr>
              <a:t>BR-356</a:t>
            </a:r>
            <a:endParaRPr lang="pt-BR" sz="1600" b="1" dirty="0">
              <a:solidFill>
                <a:schemeClr val="tx2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haroni" panose="020B0604020202020204" pitchFamily="2" charset="-79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="" xmlns:a16="http://schemas.microsoft.com/office/drawing/2014/main" id="{D1934A63-08FA-4E76-9AF2-6EC05FA36777}"/>
              </a:ext>
            </a:extLst>
          </p:cNvPr>
          <p:cNvSpPr txBox="1"/>
          <p:nvPr/>
        </p:nvSpPr>
        <p:spPr>
          <a:xfrm>
            <a:off x="2028847" y="5819"/>
            <a:ext cx="5112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 smtClean="0">
                <a:solidFill>
                  <a:schemeClr val="tx2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rPr>
              <a:t>CÓRREGO COCHOEIRINHA</a:t>
            </a:r>
            <a:endParaRPr lang="pt-BR" sz="1600" b="1" dirty="0">
              <a:solidFill>
                <a:schemeClr val="tx2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haroni" panose="020B0604020202020204" pitchFamily="2" charset="-79"/>
            </a:endParaRPr>
          </a:p>
        </p:txBody>
      </p:sp>
      <p:grpSp>
        <p:nvGrpSpPr>
          <p:cNvPr id="19" name="Grupo 18"/>
          <p:cNvGrpSpPr/>
          <p:nvPr/>
        </p:nvGrpSpPr>
        <p:grpSpPr>
          <a:xfrm rot="16200000">
            <a:off x="11079781" y="6004821"/>
            <a:ext cx="369332" cy="815918"/>
            <a:chOff x="-505300" y="3004460"/>
            <a:chExt cx="369332" cy="815918"/>
          </a:xfrm>
        </p:grpSpPr>
        <p:sp>
          <p:nvSpPr>
            <p:cNvPr id="20" name="Triângulo isósceles 19"/>
            <p:cNvSpPr/>
            <p:nvPr/>
          </p:nvSpPr>
          <p:spPr>
            <a:xfrm>
              <a:off x="-463139" y="3004460"/>
              <a:ext cx="291613" cy="406349"/>
            </a:xfrm>
            <a:prstGeom prst="triangle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1" name="CaixaDeTexto 20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 rot="5400000">
              <a:off x="-525419" y="3430927"/>
              <a:ext cx="4095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800" b="1" dirty="0" smtClean="0">
                  <a:solidFill>
                    <a:schemeClr val="tx2">
                      <a:lumMod val="65000"/>
                      <a:lumOff val="3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N</a:t>
              </a:r>
              <a:endParaRPr lang="pt-BR" sz="18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</p:grpSp>
      <p:sp>
        <p:nvSpPr>
          <p:cNvPr id="22" name="CaixaDeTexto 21">
            <a:extLst>
              <a:ext uri="{FF2B5EF4-FFF2-40B4-BE49-F238E27FC236}">
                <a16:creationId xmlns="" xmlns:a16="http://schemas.microsoft.com/office/drawing/2014/main" id="{D1934A63-08FA-4E76-9AF2-6EC05FA36777}"/>
              </a:ext>
            </a:extLst>
          </p:cNvPr>
          <p:cNvSpPr txBox="1"/>
          <p:nvPr/>
        </p:nvSpPr>
        <p:spPr>
          <a:xfrm>
            <a:off x="4238901" y="903092"/>
            <a:ext cx="37110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 smtClean="0">
                <a:solidFill>
                  <a:schemeClr val="tx2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rPr>
              <a:t>VIVEIROS EXISTENTES</a:t>
            </a:r>
            <a:endParaRPr lang="pt-BR" sz="1600" b="1" dirty="0">
              <a:solidFill>
                <a:schemeClr val="tx2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haroni" panose="020B0604020202020204" pitchFamily="2" charset="-79"/>
            </a:endParaRPr>
          </a:p>
        </p:txBody>
      </p:sp>
      <p:sp>
        <p:nvSpPr>
          <p:cNvPr id="23" name="Espaço Reservado para Texto 4">
            <a:extLst>
              <a:ext uri="{FF2B5EF4-FFF2-40B4-BE49-F238E27FC236}">
                <a16:creationId xmlns="" xmlns:a16="http://schemas.microsoft.com/office/drawing/2014/main" id="{4A212428-07E9-4F9B-ACB4-47A958175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4471" y="119308"/>
            <a:ext cx="6826725" cy="1534584"/>
          </a:xfrm>
        </p:spPr>
        <p:txBody>
          <a:bodyPr/>
          <a:lstStyle/>
          <a:p>
            <a:r>
              <a:rPr lang="pt-BR" dirty="0" smtClean="0">
                <a:solidFill>
                  <a:schemeClr val="bg1"/>
                </a:solidFill>
              </a:rPr>
              <a:t>Terreno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24" name="CaixaDeTexto 23">
            <a:extLst>
              <a:ext uri="{FF2B5EF4-FFF2-40B4-BE49-F238E27FC236}">
                <a16:creationId xmlns="" xmlns:a16="http://schemas.microsoft.com/office/drawing/2014/main" id="{D1934A63-08FA-4E76-9AF2-6EC05FA36777}"/>
              </a:ext>
            </a:extLst>
          </p:cNvPr>
          <p:cNvSpPr txBox="1"/>
          <p:nvPr/>
        </p:nvSpPr>
        <p:spPr>
          <a:xfrm>
            <a:off x="3216267" y="697841"/>
            <a:ext cx="7311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 smtClean="0">
                <a:solidFill>
                  <a:schemeClr val="tx2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rPr>
              <a:t>APP</a:t>
            </a:r>
            <a:endParaRPr lang="pt-BR" sz="1600" b="1" dirty="0">
              <a:solidFill>
                <a:schemeClr val="tx2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haroni" panose="020B0604020202020204" pitchFamily="2" charset="-79"/>
            </a:endParaRPr>
          </a:p>
        </p:txBody>
      </p:sp>
      <p:sp>
        <p:nvSpPr>
          <p:cNvPr id="25" name="CaixaDeTexto 24">
            <a:extLst>
              <a:ext uri="{FF2B5EF4-FFF2-40B4-BE49-F238E27FC236}">
                <a16:creationId xmlns="" xmlns:a16="http://schemas.microsoft.com/office/drawing/2014/main" id="{D1934A63-08FA-4E76-9AF2-6EC05FA36777}"/>
              </a:ext>
            </a:extLst>
          </p:cNvPr>
          <p:cNvSpPr txBox="1"/>
          <p:nvPr/>
        </p:nvSpPr>
        <p:spPr>
          <a:xfrm>
            <a:off x="5280544" y="2079407"/>
            <a:ext cx="16743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 smtClean="0">
                <a:solidFill>
                  <a:schemeClr val="tx2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rPr>
              <a:t>CLUBE</a:t>
            </a:r>
            <a:endParaRPr lang="pt-BR" sz="1600" b="1" dirty="0">
              <a:solidFill>
                <a:schemeClr val="tx2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haroni" panose="020B06040202020202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68192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9" grpId="0"/>
      <p:bldP spid="13" grpId="0"/>
      <p:bldP spid="22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xmlns="" id="{4A212428-07E9-4F9B-ACB4-47A958175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4471" y="119308"/>
            <a:ext cx="7655835" cy="1534584"/>
          </a:xfrm>
        </p:spPr>
        <p:txBody>
          <a:bodyPr/>
          <a:lstStyle/>
          <a:p>
            <a:r>
              <a:rPr lang="pt-BR" dirty="0" smtClean="0"/>
              <a:t>Terreno</a:t>
            </a:r>
            <a:endParaRPr lang="pt-BR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xmlns="" id="{EEB9A0F4-38AA-4689-AE61-284E70CF58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852"/>
          <a:stretch/>
        </p:blipFill>
        <p:spPr>
          <a:xfrm>
            <a:off x="-1" y="986741"/>
            <a:ext cx="12188825" cy="6759389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426003" y="607828"/>
            <a:ext cx="3635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800" b="1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APP Nascentes, Vegetação</a:t>
            </a:r>
            <a:endParaRPr lang="pt-BR" sz="1800" b="1" dirty="0">
              <a:solidFill>
                <a:schemeClr val="tx2">
                  <a:lumMod val="50000"/>
                  <a:lumOff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pt-BR" sz="1800" b="1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42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m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0" t="20980" b="20454"/>
          <a:stretch/>
        </p:blipFill>
        <p:spPr>
          <a:xfrm>
            <a:off x="0" y="1665024"/>
            <a:ext cx="10855584" cy="4625316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="" xmlns:a16="http://schemas.microsoft.com/office/drawing/2014/main" id="{D1934A63-08FA-4E76-9AF2-6EC05FA36777}"/>
              </a:ext>
            </a:extLst>
          </p:cNvPr>
          <p:cNvSpPr txBox="1"/>
          <p:nvPr/>
        </p:nvSpPr>
        <p:spPr>
          <a:xfrm>
            <a:off x="10944759" y="4616798"/>
            <a:ext cx="3277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 smtClean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rPr>
              <a:t>BLOCO 6:</a:t>
            </a:r>
          </a:p>
          <a:p>
            <a:r>
              <a:rPr lang="pt-BR" sz="1000" dirty="0" smtClean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rPr>
              <a:t>REABILITAÇÃO</a:t>
            </a:r>
            <a:endParaRPr lang="pt-BR" sz="1000" dirty="0">
              <a:latin typeface="Verdana" panose="020B0604030504040204" pitchFamily="34" charset="0"/>
              <a:ea typeface="Verdana" panose="020B0604030504040204" pitchFamily="34" charset="0"/>
              <a:cs typeface="Aharoni" panose="020B0604020202020204" pitchFamily="2" charset="-79"/>
            </a:endParaRPr>
          </a:p>
        </p:txBody>
      </p:sp>
      <p:grpSp>
        <p:nvGrpSpPr>
          <p:cNvPr id="2" name="Grupo 1"/>
          <p:cNvGrpSpPr/>
          <p:nvPr/>
        </p:nvGrpSpPr>
        <p:grpSpPr>
          <a:xfrm>
            <a:off x="10492173" y="975702"/>
            <a:ext cx="2546249" cy="5874205"/>
            <a:chOff x="10492173" y="866518"/>
            <a:chExt cx="2546249" cy="5874205"/>
          </a:xfrm>
        </p:grpSpPr>
        <p:sp>
          <p:nvSpPr>
            <p:cNvPr id="42" name="Retângulo 41"/>
            <p:cNvSpPr/>
            <p:nvPr/>
          </p:nvSpPr>
          <p:spPr>
            <a:xfrm>
              <a:off x="10535092" y="866518"/>
              <a:ext cx="1571845" cy="5874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" name="CaixaDeTexto 5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10932859" y="1509641"/>
              <a:ext cx="17772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BLOCO 1 ADMINISTRAÇÃO</a:t>
              </a:r>
              <a:endParaRPr lang="pt-BR" sz="10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  <p:sp>
          <p:nvSpPr>
            <p:cNvPr id="7" name="CaixaDeTexto 6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10930885" y="1958215"/>
              <a:ext cx="138143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BLOCO 2 :</a:t>
              </a:r>
            </a:p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RECEBIMENTO</a:t>
              </a:r>
            </a:p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E TRIAGEM</a:t>
              </a:r>
              <a:endParaRPr lang="pt-BR" sz="10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  <p:sp>
          <p:nvSpPr>
            <p:cNvPr id="8" name="CaixaDeTexto 7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10928909" y="3428777"/>
              <a:ext cx="21095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ESTRUTURAS</a:t>
              </a:r>
            </a:p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DE APOIO</a:t>
              </a:r>
              <a:endParaRPr lang="pt-BR" sz="10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  <p:sp>
          <p:nvSpPr>
            <p:cNvPr id="10" name="CaixaDeTexto 9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10916766" y="2992091"/>
              <a:ext cx="17046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BLOCO 5:</a:t>
              </a:r>
            </a:p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ALOJAMENTO</a:t>
              </a:r>
              <a:endParaRPr lang="pt-BR" sz="10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  <p:sp>
          <p:nvSpPr>
            <p:cNvPr id="11" name="CaixaDeTexto 10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10910610" y="2512213"/>
              <a:ext cx="19319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BLOCO 4:</a:t>
              </a:r>
            </a:p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LABORATÓRIOS</a:t>
              </a:r>
              <a:endParaRPr lang="pt-BR" sz="10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  <p:sp>
          <p:nvSpPr>
            <p:cNvPr id="12" name="CaixaDeTexto 11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10950684" y="4055572"/>
              <a:ext cx="159471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BLOCO 3:</a:t>
              </a:r>
            </a:p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COZINHA</a:t>
              </a:r>
            </a:p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PRINCIPAL</a:t>
              </a:r>
              <a:endParaRPr lang="pt-BR" sz="10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  <p:sp>
          <p:nvSpPr>
            <p:cNvPr id="14" name="CaixaDeTexto 13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10954659" y="5121783"/>
              <a:ext cx="15907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COMPOSTAGEM</a:t>
              </a:r>
              <a:endParaRPr lang="pt-BR" sz="10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  <p:sp>
          <p:nvSpPr>
            <p:cNvPr id="15" name="CaixaDeTexto 14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10952684" y="5486730"/>
              <a:ext cx="166875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OCUPAÇÃO </a:t>
              </a:r>
            </a:p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ANTRÓPICA</a:t>
              </a:r>
            </a:p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CONSOLIDADA</a:t>
              </a:r>
              <a:endParaRPr lang="pt-BR" sz="10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  <p:sp>
          <p:nvSpPr>
            <p:cNvPr id="16" name="CaixaDeTexto 15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10974459" y="6020518"/>
              <a:ext cx="133786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APP NASCENTES</a:t>
              </a:r>
              <a:endParaRPr lang="pt-BR" sz="10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  <p:sp>
          <p:nvSpPr>
            <p:cNvPr id="17" name="CaixaDeTexto 16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10494148" y="1340179"/>
              <a:ext cx="177722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000" b="1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SETOR 1</a:t>
              </a:r>
              <a:endParaRPr lang="pt-BR" sz="1000" b="1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  <p:sp>
          <p:nvSpPr>
            <p:cNvPr id="18" name="CaixaDeTexto 17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10492173" y="3892071"/>
              <a:ext cx="177722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000" b="1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SETOR 2</a:t>
              </a:r>
              <a:endParaRPr lang="pt-BR" sz="1000" b="1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  <p:sp>
          <p:nvSpPr>
            <p:cNvPr id="20" name="Retângulo 19"/>
            <p:cNvSpPr/>
            <p:nvPr/>
          </p:nvSpPr>
          <p:spPr>
            <a:xfrm>
              <a:off x="10579382" y="1653502"/>
              <a:ext cx="353477" cy="160859"/>
            </a:xfrm>
            <a:prstGeom prst="rect">
              <a:avLst/>
            </a:prstGeom>
            <a:solidFill>
              <a:srgbClr val="D030A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1" name="Retângulo 20"/>
            <p:cNvSpPr/>
            <p:nvPr/>
          </p:nvSpPr>
          <p:spPr>
            <a:xfrm>
              <a:off x="10581654" y="2168606"/>
              <a:ext cx="353477" cy="160859"/>
            </a:xfrm>
            <a:prstGeom prst="rect">
              <a:avLst/>
            </a:prstGeom>
            <a:solidFill>
              <a:srgbClr val="9532B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mtClean="0"/>
                <a:t> </a:t>
              </a:r>
              <a:endParaRPr lang="pt-BR"/>
            </a:p>
          </p:txBody>
        </p:sp>
        <p:sp>
          <p:nvSpPr>
            <p:cNvPr id="22" name="Retângulo 21"/>
            <p:cNvSpPr/>
            <p:nvPr/>
          </p:nvSpPr>
          <p:spPr>
            <a:xfrm>
              <a:off x="10582747" y="3531331"/>
              <a:ext cx="353477" cy="160859"/>
            </a:xfrm>
            <a:prstGeom prst="rect">
              <a:avLst/>
            </a:prstGeom>
            <a:solidFill>
              <a:srgbClr val="B7783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mtClean="0"/>
                <a:t> </a:t>
              </a:r>
              <a:endParaRPr lang="pt-BR"/>
            </a:p>
          </p:txBody>
        </p:sp>
        <p:sp>
          <p:nvSpPr>
            <p:cNvPr id="23" name="Retângulo 22"/>
            <p:cNvSpPr/>
            <p:nvPr/>
          </p:nvSpPr>
          <p:spPr>
            <a:xfrm>
              <a:off x="10584525" y="4681136"/>
              <a:ext cx="353477" cy="16085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5" name="Retângulo 24"/>
            <p:cNvSpPr/>
            <p:nvPr/>
          </p:nvSpPr>
          <p:spPr>
            <a:xfrm>
              <a:off x="10574215" y="3113632"/>
              <a:ext cx="353477" cy="160859"/>
            </a:xfrm>
            <a:prstGeom prst="rect">
              <a:avLst/>
            </a:prstGeom>
            <a:solidFill>
              <a:srgbClr val="FAB62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mtClean="0"/>
                <a:t> </a:t>
              </a:r>
              <a:endParaRPr lang="pt-BR"/>
            </a:p>
          </p:txBody>
        </p:sp>
        <p:sp>
          <p:nvSpPr>
            <p:cNvPr id="26" name="Retângulo 25"/>
            <p:cNvSpPr/>
            <p:nvPr/>
          </p:nvSpPr>
          <p:spPr>
            <a:xfrm>
              <a:off x="10576183" y="2637703"/>
              <a:ext cx="353477" cy="160859"/>
            </a:xfrm>
            <a:prstGeom prst="rect">
              <a:avLst/>
            </a:prstGeom>
            <a:solidFill>
              <a:srgbClr val="41E0F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mtClean="0"/>
                <a:t> </a:t>
              </a:r>
              <a:endParaRPr lang="pt-BR"/>
            </a:p>
          </p:txBody>
        </p:sp>
        <p:sp>
          <p:nvSpPr>
            <p:cNvPr id="27" name="Retângulo 26"/>
            <p:cNvSpPr/>
            <p:nvPr/>
          </p:nvSpPr>
          <p:spPr>
            <a:xfrm>
              <a:off x="10592365" y="4180625"/>
              <a:ext cx="353477" cy="160859"/>
            </a:xfrm>
            <a:prstGeom prst="rect">
              <a:avLst/>
            </a:prstGeom>
            <a:solidFill>
              <a:srgbClr val="50AAE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mtClean="0"/>
                <a:t> </a:t>
              </a:r>
              <a:endParaRPr lang="pt-BR"/>
            </a:p>
          </p:txBody>
        </p:sp>
        <p:sp>
          <p:nvSpPr>
            <p:cNvPr id="28" name="Retângulo 27"/>
            <p:cNvSpPr/>
            <p:nvPr/>
          </p:nvSpPr>
          <p:spPr>
            <a:xfrm>
              <a:off x="10576635" y="5164810"/>
              <a:ext cx="353477" cy="160859"/>
            </a:xfrm>
            <a:prstGeom prst="rect">
              <a:avLst/>
            </a:prstGeom>
            <a:solidFill>
              <a:srgbClr val="4FFF4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cxnSp>
          <p:nvCxnSpPr>
            <p:cNvPr id="40" name="Conector reto 39"/>
            <p:cNvCxnSpPr/>
            <p:nvPr/>
          </p:nvCxnSpPr>
          <p:spPr>
            <a:xfrm>
              <a:off x="10579382" y="5698192"/>
              <a:ext cx="349527" cy="0"/>
            </a:xfrm>
            <a:prstGeom prst="line">
              <a:avLst/>
            </a:prstGeom>
            <a:ln w="38100">
              <a:solidFill>
                <a:srgbClr val="0D47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to 40"/>
            <p:cNvCxnSpPr/>
            <p:nvPr/>
          </p:nvCxnSpPr>
          <p:spPr>
            <a:xfrm>
              <a:off x="10584129" y="6159017"/>
              <a:ext cx="349527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Espaço Reservado para Texto 4">
            <a:extLst>
              <a:ext uri="{FF2B5EF4-FFF2-40B4-BE49-F238E27FC236}">
                <a16:creationId xmlns="" xmlns:a16="http://schemas.microsoft.com/office/drawing/2014/main" id="{4A212428-07E9-4F9B-ACB4-47A958175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4471" y="119308"/>
            <a:ext cx="6826725" cy="1534584"/>
          </a:xfrm>
        </p:spPr>
        <p:txBody>
          <a:bodyPr/>
          <a:lstStyle/>
          <a:p>
            <a:r>
              <a:rPr lang="pt-BR" dirty="0" smtClean="0"/>
              <a:t>Implantação</a:t>
            </a:r>
            <a:endParaRPr lang="pt-BR" dirty="0"/>
          </a:p>
        </p:txBody>
      </p:sp>
      <p:sp>
        <p:nvSpPr>
          <p:cNvPr id="32" name="CaixaDeTexto 31">
            <a:extLst>
              <a:ext uri="{FF2B5EF4-FFF2-40B4-BE49-F238E27FC236}">
                <a16:creationId xmlns="" xmlns:a16="http://schemas.microsoft.com/office/drawing/2014/main" id="{D1934A63-08FA-4E76-9AF2-6EC05FA36777}"/>
              </a:ext>
            </a:extLst>
          </p:cNvPr>
          <p:cNvSpPr txBox="1"/>
          <p:nvPr/>
        </p:nvSpPr>
        <p:spPr>
          <a:xfrm>
            <a:off x="10992758" y="4693046"/>
            <a:ext cx="11960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 smtClean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rPr>
              <a:t>BLOCO 6: REABILITAÇÃO</a:t>
            </a:r>
            <a:endParaRPr lang="pt-BR" sz="1000" dirty="0">
              <a:latin typeface="Verdana" panose="020B0604030504040204" pitchFamily="34" charset="0"/>
              <a:ea typeface="Verdana" panose="020B0604030504040204" pitchFamily="34" charset="0"/>
              <a:cs typeface="Aharoni" panose="020B0604020202020204" pitchFamily="2" charset="-79"/>
            </a:endParaRPr>
          </a:p>
        </p:txBody>
      </p:sp>
      <p:grpSp>
        <p:nvGrpSpPr>
          <p:cNvPr id="33" name="Grupo 32"/>
          <p:cNvGrpSpPr/>
          <p:nvPr/>
        </p:nvGrpSpPr>
        <p:grpSpPr>
          <a:xfrm rot="16200000">
            <a:off x="9910200" y="1575981"/>
            <a:ext cx="369332" cy="815918"/>
            <a:chOff x="-505300" y="3004460"/>
            <a:chExt cx="369332" cy="815918"/>
          </a:xfrm>
        </p:grpSpPr>
        <p:sp>
          <p:nvSpPr>
            <p:cNvPr id="34" name="Triângulo isósceles 33"/>
            <p:cNvSpPr/>
            <p:nvPr/>
          </p:nvSpPr>
          <p:spPr>
            <a:xfrm>
              <a:off x="-463139" y="3004460"/>
              <a:ext cx="291613" cy="406349"/>
            </a:xfrm>
            <a:prstGeom prst="triangle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5" name="CaixaDeTexto 34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 rot="5400000">
              <a:off x="-525419" y="3430927"/>
              <a:ext cx="4095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800" b="1" dirty="0" smtClean="0">
                  <a:solidFill>
                    <a:schemeClr val="tx2">
                      <a:lumMod val="65000"/>
                      <a:lumOff val="3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N</a:t>
              </a:r>
              <a:endParaRPr lang="pt-BR" sz="18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</p:grpSp>
      <p:sp>
        <p:nvSpPr>
          <p:cNvPr id="36" name="CaixaDeTexto 35"/>
          <p:cNvSpPr txBox="1"/>
          <p:nvPr/>
        </p:nvSpPr>
        <p:spPr>
          <a:xfrm>
            <a:off x="426003" y="607828"/>
            <a:ext cx="17011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800" b="1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Setorização</a:t>
            </a:r>
            <a:endParaRPr lang="pt-BR" sz="1800" b="1" dirty="0">
              <a:solidFill>
                <a:schemeClr val="tx2">
                  <a:lumMod val="50000"/>
                  <a:lumOff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pt-BR" sz="1800" b="1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25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69" b="17057"/>
          <a:stretch/>
        </p:blipFill>
        <p:spPr>
          <a:xfrm>
            <a:off x="132444" y="1143065"/>
            <a:ext cx="9701811" cy="4524499"/>
          </a:xfrm>
          <a:prstGeom prst="rect">
            <a:avLst/>
          </a:prstGeom>
        </p:spPr>
      </p:pic>
      <p:sp>
        <p:nvSpPr>
          <p:cNvPr id="5" name="Espaço Reservado para Texto 4">
            <a:extLst>
              <a:ext uri="{FF2B5EF4-FFF2-40B4-BE49-F238E27FC236}">
                <a16:creationId xmlns="" xmlns:a16="http://schemas.microsoft.com/office/drawing/2014/main" id="{4A212428-07E9-4F9B-ACB4-47A958175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4471" y="119308"/>
            <a:ext cx="7655835" cy="1534584"/>
          </a:xfrm>
        </p:spPr>
        <p:txBody>
          <a:bodyPr/>
          <a:lstStyle/>
          <a:p>
            <a:r>
              <a:rPr lang="pt-BR" dirty="0"/>
              <a:t>Setor </a:t>
            </a:r>
            <a:r>
              <a:rPr lang="pt-BR" dirty="0" smtClean="0"/>
              <a:t>1</a:t>
            </a:r>
            <a:endParaRPr lang="pt-BR" dirty="0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127" r="25373"/>
          <a:stretch/>
        </p:blipFill>
        <p:spPr>
          <a:xfrm rot="16200000">
            <a:off x="9930605" y="4634016"/>
            <a:ext cx="1150992" cy="3293957"/>
          </a:xfrm>
          <a:prstGeom prst="rect">
            <a:avLst/>
          </a:prstGeom>
        </p:spPr>
      </p:pic>
      <p:sp>
        <p:nvSpPr>
          <p:cNvPr id="13" name="Retângulo 12"/>
          <p:cNvSpPr/>
          <p:nvPr/>
        </p:nvSpPr>
        <p:spPr>
          <a:xfrm>
            <a:off x="10594222" y="5893790"/>
            <a:ext cx="1569492" cy="818866"/>
          </a:xfrm>
          <a:prstGeom prst="rect">
            <a:avLst/>
          </a:prstGeom>
          <a:solidFill>
            <a:srgbClr val="C00000">
              <a:alpha val="30000"/>
            </a:srgbClr>
          </a:solidFill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35" name="Grupo 34"/>
          <p:cNvGrpSpPr/>
          <p:nvPr/>
        </p:nvGrpSpPr>
        <p:grpSpPr>
          <a:xfrm>
            <a:off x="9922763" y="5219722"/>
            <a:ext cx="1400918" cy="261610"/>
            <a:chOff x="8925441" y="4062296"/>
            <a:chExt cx="1400918" cy="261610"/>
          </a:xfrm>
        </p:grpSpPr>
        <p:sp>
          <p:nvSpPr>
            <p:cNvPr id="36" name="CaixaDeTexto 35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9298743" y="4062296"/>
              <a:ext cx="102761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1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CONEXÃO</a:t>
              </a:r>
              <a:endParaRPr lang="pt-BR" sz="11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  <p:cxnSp>
          <p:nvCxnSpPr>
            <p:cNvPr id="37" name="Conector reto 36"/>
            <p:cNvCxnSpPr/>
            <p:nvPr/>
          </p:nvCxnSpPr>
          <p:spPr>
            <a:xfrm>
              <a:off x="8925441" y="4205518"/>
              <a:ext cx="349527" cy="0"/>
            </a:xfrm>
            <a:prstGeom prst="line">
              <a:avLst/>
            </a:prstGeom>
            <a:ln w="76200">
              <a:solidFill>
                <a:srgbClr val="A6381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Grupo 101"/>
          <p:cNvGrpSpPr/>
          <p:nvPr/>
        </p:nvGrpSpPr>
        <p:grpSpPr>
          <a:xfrm>
            <a:off x="9917625" y="2282206"/>
            <a:ext cx="2130706" cy="400110"/>
            <a:chOff x="9917625" y="2173022"/>
            <a:chExt cx="2130706" cy="400110"/>
          </a:xfrm>
        </p:grpSpPr>
        <p:sp>
          <p:nvSpPr>
            <p:cNvPr id="40" name="CaixaDeTexto 39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10271102" y="2173022"/>
              <a:ext cx="17772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BLOCO 1: ADMINISTRAÇÃO</a:t>
              </a:r>
              <a:endParaRPr lang="pt-BR" sz="10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  <p:sp>
          <p:nvSpPr>
            <p:cNvPr id="51" name="Retângulo 50"/>
            <p:cNvSpPr/>
            <p:nvPr/>
          </p:nvSpPr>
          <p:spPr>
            <a:xfrm>
              <a:off x="9917625" y="2316883"/>
              <a:ext cx="353477" cy="160859"/>
            </a:xfrm>
            <a:prstGeom prst="rect">
              <a:avLst/>
            </a:prstGeom>
            <a:solidFill>
              <a:srgbClr val="D030A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104" name="Grupo 103"/>
          <p:cNvGrpSpPr/>
          <p:nvPr/>
        </p:nvGrpSpPr>
        <p:grpSpPr>
          <a:xfrm>
            <a:off x="9919897" y="3161776"/>
            <a:ext cx="2663776" cy="553998"/>
            <a:chOff x="9919897" y="3052592"/>
            <a:chExt cx="2663776" cy="553998"/>
          </a:xfrm>
        </p:grpSpPr>
        <p:sp>
          <p:nvSpPr>
            <p:cNvPr id="41" name="CaixaDeTexto 40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10269128" y="3052592"/>
              <a:ext cx="231454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BLOCO 2 :</a:t>
              </a:r>
            </a:p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RECEBIMENTO E TRIAGEM, TRATAMENTO</a:t>
              </a:r>
              <a:endParaRPr lang="pt-BR" sz="10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  <p:sp>
          <p:nvSpPr>
            <p:cNvPr id="52" name="Retângulo 51"/>
            <p:cNvSpPr/>
            <p:nvPr/>
          </p:nvSpPr>
          <p:spPr>
            <a:xfrm>
              <a:off x="9919897" y="3232141"/>
              <a:ext cx="353477" cy="160859"/>
            </a:xfrm>
            <a:prstGeom prst="rect">
              <a:avLst/>
            </a:prstGeom>
            <a:solidFill>
              <a:srgbClr val="9532B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mtClean="0"/>
                <a:t> </a:t>
              </a:r>
              <a:endParaRPr lang="pt-BR"/>
            </a:p>
          </p:txBody>
        </p:sp>
      </p:grpSp>
      <p:grpSp>
        <p:nvGrpSpPr>
          <p:cNvPr id="106" name="Grupo 105"/>
          <p:cNvGrpSpPr/>
          <p:nvPr/>
        </p:nvGrpSpPr>
        <p:grpSpPr>
          <a:xfrm>
            <a:off x="9920990" y="4348719"/>
            <a:ext cx="2455675" cy="400110"/>
            <a:chOff x="9920990" y="4239535"/>
            <a:chExt cx="2455675" cy="400110"/>
          </a:xfrm>
        </p:grpSpPr>
        <p:sp>
          <p:nvSpPr>
            <p:cNvPr id="42" name="CaixaDeTexto 41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10267152" y="4239535"/>
              <a:ext cx="21095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ESTRUTURAS</a:t>
              </a:r>
            </a:p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DE APOIO</a:t>
              </a:r>
              <a:endParaRPr lang="pt-BR" sz="10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  <p:sp>
          <p:nvSpPr>
            <p:cNvPr id="53" name="Retângulo 52"/>
            <p:cNvSpPr/>
            <p:nvPr/>
          </p:nvSpPr>
          <p:spPr>
            <a:xfrm>
              <a:off x="9920990" y="4342089"/>
              <a:ext cx="353477" cy="160859"/>
            </a:xfrm>
            <a:prstGeom prst="rect">
              <a:avLst/>
            </a:prstGeom>
            <a:solidFill>
              <a:srgbClr val="B7783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mtClean="0"/>
                <a:t> </a:t>
              </a:r>
              <a:endParaRPr lang="pt-BR"/>
            </a:p>
          </p:txBody>
        </p:sp>
      </p:grpSp>
      <p:grpSp>
        <p:nvGrpSpPr>
          <p:cNvPr id="103" name="Grupo 102"/>
          <p:cNvGrpSpPr/>
          <p:nvPr/>
        </p:nvGrpSpPr>
        <p:grpSpPr>
          <a:xfrm>
            <a:off x="9912458" y="2703357"/>
            <a:ext cx="2047226" cy="400110"/>
            <a:chOff x="9912458" y="2594173"/>
            <a:chExt cx="2047226" cy="400110"/>
          </a:xfrm>
        </p:grpSpPr>
        <p:sp>
          <p:nvSpPr>
            <p:cNvPr id="43" name="CaixaDeTexto 42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10255009" y="2594173"/>
              <a:ext cx="17046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BLOCO 5:</a:t>
              </a:r>
            </a:p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ALOJAMENTO</a:t>
              </a:r>
              <a:endParaRPr lang="pt-BR" sz="10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  <p:sp>
          <p:nvSpPr>
            <p:cNvPr id="55" name="Retângulo 54"/>
            <p:cNvSpPr/>
            <p:nvPr/>
          </p:nvSpPr>
          <p:spPr>
            <a:xfrm>
              <a:off x="9912458" y="2715714"/>
              <a:ext cx="353477" cy="160859"/>
            </a:xfrm>
            <a:prstGeom prst="rect">
              <a:avLst/>
            </a:prstGeom>
            <a:solidFill>
              <a:srgbClr val="FAB62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mtClean="0"/>
                <a:t> </a:t>
              </a:r>
              <a:endParaRPr lang="pt-BR"/>
            </a:p>
          </p:txBody>
        </p:sp>
      </p:grpSp>
      <p:grpSp>
        <p:nvGrpSpPr>
          <p:cNvPr id="105" name="Grupo 104"/>
          <p:cNvGrpSpPr/>
          <p:nvPr/>
        </p:nvGrpSpPr>
        <p:grpSpPr>
          <a:xfrm>
            <a:off x="9914426" y="3849969"/>
            <a:ext cx="2266359" cy="400110"/>
            <a:chOff x="9914426" y="3740785"/>
            <a:chExt cx="2266359" cy="400110"/>
          </a:xfrm>
        </p:grpSpPr>
        <p:sp>
          <p:nvSpPr>
            <p:cNvPr id="44" name="CaixaDeTexto 43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10248853" y="3740785"/>
              <a:ext cx="19319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BLOCO 4:</a:t>
              </a:r>
            </a:p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LABORATÓRIOS</a:t>
              </a:r>
              <a:endParaRPr lang="pt-BR" sz="10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  <p:sp>
          <p:nvSpPr>
            <p:cNvPr id="56" name="Retângulo 55"/>
            <p:cNvSpPr/>
            <p:nvPr/>
          </p:nvSpPr>
          <p:spPr>
            <a:xfrm>
              <a:off x="9914426" y="3866275"/>
              <a:ext cx="353477" cy="160859"/>
            </a:xfrm>
            <a:prstGeom prst="rect">
              <a:avLst/>
            </a:prstGeom>
            <a:solidFill>
              <a:srgbClr val="41E0F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 smtClean="0"/>
                <a:t> </a:t>
              </a:r>
              <a:endParaRPr lang="pt-BR" dirty="0"/>
            </a:p>
          </p:txBody>
        </p:sp>
      </p:grpSp>
      <p:grpSp>
        <p:nvGrpSpPr>
          <p:cNvPr id="107" name="Grupo 106"/>
          <p:cNvGrpSpPr/>
          <p:nvPr/>
        </p:nvGrpSpPr>
        <p:grpSpPr>
          <a:xfrm>
            <a:off x="9927167" y="4831583"/>
            <a:ext cx="2461995" cy="246221"/>
            <a:chOff x="9927167" y="4722399"/>
            <a:chExt cx="2461995" cy="246221"/>
          </a:xfrm>
        </p:grpSpPr>
        <p:sp>
          <p:nvSpPr>
            <p:cNvPr id="61" name="Retângulo 60"/>
            <p:cNvSpPr/>
            <p:nvPr/>
          </p:nvSpPr>
          <p:spPr>
            <a:xfrm>
              <a:off x="9927167" y="4783688"/>
              <a:ext cx="353477" cy="16085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2" name="CaixaDeTexto 61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10279649" y="4722399"/>
              <a:ext cx="210951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RECINTOS SUSPENSOS</a:t>
              </a:r>
              <a:endParaRPr lang="pt-BR" sz="10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</p:grpSp>
      <p:sp>
        <p:nvSpPr>
          <p:cNvPr id="64" name="Retângulo 63"/>
          <p:cNvSpPr/>
          <p:nvPr/>
        </p:nvSpPr>
        <p:spPr>
          <a:xfrm>
            <a:off x="4912100" y="3937000"/>
            <a:ext cx="2914650" cy="699462"/>
          </a:xfrm>
          <a:prstGeom prst="rect">
            <a:avLst/>
          </a:prstGeom>
          <a:solidFill>
            <a:srgbClr val="D030A2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5" name="Retângulo 64"/>
          <p:cNvSpPr/>
          <p:nvPr/>
        </p:nvSpPr>
        <p:spPr>
          <a:xfrm>
            <a:off x="8229604" y="3925435"/>
            <a:ext cx="1279451" cy="711027"/>
          </a:xfrm>
          <a:prstGeom prst="rect">
            <a:avLst/>
          </a:prstGeom>
          <a:solidFill>
            <a:srgbClr val="FAB62E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mtClean="0"/>
              <a:t> </a:t>
            </a:r>
            <a:endParaRPr lang="pt-BR"/>
          </a:p>
        </p:txBody>
      </p:sp>
      <p:sp>
        <p:nvSpPr>
          <p:cNvPr id="66" name="Retângulo 65"/>
          <p:cNvSpPr/>
          <p:nvPr/>
        </p:nvSpPr>
        <p:spPr>
          <a:xfrm>
            <a:off x="4735361" y="1841397"/>
            <a:ext cx="1404186" cy="584706"/>
          </a:xfrm>
          <a:prstGeom prst="rect">
            <a:avLst/>
          </a:prstGeom>
          <a:solidFill>
            <a:srgbClr val="9532B8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mtClean="0"/>
              <a:t> </a:t>
            </a:r>
            <a:endParaRPr lang="pt-BR"/>
          </a:p>
        </p:txBody>
      </p:sp>
      <p:sp>
        <p:nvSpPr>
          <p:cNvPr id="67" name="CaixaDeTexto 66">
            <a:extLst>
              <a:ext uri="{FF2B5EF4-FFF2-40B4-BE49-F238E27FC236}">
                <a16:creationId xmlns="" xmlns:a16="http://schemas.microsoft.com/office/drawing/2014/main" id="{D1934A63-08FA-4E76-9AF2-6EC05FA36777}"/>
              </a:ext>
            </a:extLst>
          </p:cNvPr>
          <p:cNvSpPr txBox="1"/>
          <p:nvPr/>
        </p:nvSpPr>
        <p:spPr>
          <a:xfrm>
            <a:off x="10261376" y="3621481"/>
            <a:ext cx="23145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 smtClean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rPr>
              <a:t>QUARENTENA</a:t>
            </a:r>
            <a:endParaRPr lang="pt-BR" sz="1000" dirty="0">
              <a:latin typeface="Verdana" panose="020B0604030504040204" pitchFamily="34" charset="0"/>
              <a:ea typeface="Verdana" panose="020B0604030504040204" pitchFamily="34" charset="0"/>
              <a:cs typeface="Aharoni" panose="020B0604020202020204" pitchFamily="2" charset="-79"/>
            </a:endParaRPr>
          </a:p>
        </p:txBody>
      </p:sp>
      <p:sp>
        <p:nvSpPr>
          <p:cNvPr id="68" name="Retângulo 67"/>
          <p:cNvSpPr/>
          <p:nvPr/>
        </p:nvSpPr>
        <p:spPr>
          <a:xfrm>
            <a:off x="6139546" y="1840779"/>
            <a:ext cx="2933205" cy="584706"/>
          </a:xfrm>
          <a:prstGeom prst="rect">
            <a:avLst/>
          </a:prstGeom>
          <a:solidFill>
            <a:srgbClr val="9532B8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mtClean="0"/>
              <a:t> </a:t>
            </a:r>
            <a:endParaRPr lang="pt-BR"/>
          </a:p>
        </p:txBody>
      </p:sp>
      <p:sp>
        <p:nvSpPr>
          <p:cNvPr id="69" name="Retângulo 68"/>
          <p:cNvSpPr/>
          <p:nvPr/>
        </p:nvSpPr>
        <p:spPr>
          <a:xfrm>
            <a:off x="6967367" y="2926161"/>
            <a:ext cx="1694663" cy="456554"/>
          </a:xfrm>
          <a:prstGeom prst="rect">
            <a:avLst/>
          </a:prstGeom>
          <a:solidFill>
            <a:srgbClr val="41E0F1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mtClean="0"/>
              <a:t> </a:t>
            </a:r>
            <a:endParaRPr lang="pt-BR"/>
          </a:p>
        </p:txBody>
      </p:sp>
      <p:sp>
        <p:nvSpPr>
          <p:cNvPr id="70" name="Retângulo 69"/>
          <p:cNvSpPr/>
          <p:nvPr/>
        </p:nvSpPr>
        <p:spPr>
          <a:xfrm>
            <a:off x="2449431" y="1841397"/>
            <a:ext cx="1231924" cy="584088"/>
          </a:xfrm>
          <a:prstGeom prst="rect">
            <a:avLst/>
          </a:prstGeom>
          <a:solidFill>
            <a:srgbClr val="B77833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mtClean="0"/>
              <a:t> </a:t>
            </a:r>
            <a:endParaRPr lang="pt-BR"/>
          </a:p>
        </p:txBody>
      </p:sp>
      <p:sp>
        <p:nvSpPr>
          <p:cNvPr id="71" name="Retângulo 70"/>
          <p:cNvSpPr/>
          <p:nvPr/>
        </p:nvSpPr>
        <p:spPr>
          <a:xfrm>
            <a:off x="484304" y="1819698"/>
            <a:ext cx="1510754" cy="622076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6" name="Retângulo 85"/>
          <p:cNvSpPr/>
          <p:nvPr/>
        </p:nvSpPr>
        <p:spPr>
          <a:xfrm>
            <a:off x="3681355" y="1851316"/>
            <a:ext cx="1045832" cy="574169"/>
          </a:xfrm>
          <a:prstGeom prst="rect">
            <a:avLst/>
          </a:prstGeom>
          <a:solidFill>
            <a:schemeClr val="bg2">
              <a:lumMod val="65000"/>
              <a:alpha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mtClean="0"/>
              <a:t> </a:t>
            </a:r>
            <a:endParaRPr lang="pt-BR"/>
          </a:p>
        </p:txBody>
      </p:sp>
      <p:grpSp>
        <p:nvGrpSpPr>
          <p:cNvPr id="89" name="Grupo 88"/>
          <p:cNvGrpSpPr/>
          <p:nvPr/>
        </p:nvGrpSpPr>
        <p:grpSpPr>
          <a:xfrm>
            <a:off x="4138586" y="3069521"/>
            <a:ext cx="3962213" cy="1956878"/>
            <a:chOff x="4281086" y="3069521"/>
            <a:chExt cx="3962213" cy="1956878"/>
          </a:xfrm>
        </p:grpSpPr>
        <p:sp>
          <p:nvSpPr>
            <p:cNvPr id="80" name="Seta para a direita 79"/>
            <p:cNvSpPr/>
            <p:nvPr/>
          </p:nvSpPr>
          <p:spPr>
            <a:xfrm rot="16200000">
              <a:off x="4613827" y="4591303"/>
              <a:ext cx="665481" cy="18491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87" name="Seta para a direita 86"/>
            <p:cNvSpPr/>
            <p:nvPr/>
          </p:nvSpPr>
          <p:spPr>
            <a:xfrm rot="16200000">
              <a:off x="7818102" y="4601203"/>
              <a:ext cx="665481" cy="18491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88" name="Seta para a direita 87"/>
            <p:cNvSpPr/>
            <p:nvPr/>
          </p:nvSpPr>
          <p:spPr>
            <a:xfrm>
              <a:off x="4281086" y="3069521"/>
              <a:ext cx="665481" cy="18491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99" name="Grupo 98"/>
          <p:cNvGrpSpPr/>
          <p:nvPr/>
        </p:nvGrpSpPr>
        <p:grpSpPr>
          <a:xfrm>
            <a:off x="9901710" y="1460396"/>
            <a:ext cx="2355796" cy="246221"/>
            <a:chOff x="9901710" y="1237337"/>
            <a:chExt cx="2355796" cy="246221"/>
          </a:xfrm>
        </p:grpSpPr>
        <p:sp>
          <p:nvSpPr>
            <p:cNvPr id="90" name="Seta para a direita 89"/>
            <p:cNvSpPr/>
            <p:nvPr/>
          </p:nvSpPr>
          <p:spPr>
            <a:xfrm>
              <a:off x="9901710" y="1266311"/>
              <a:ext cx="406205" cy="18491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91" name="CaixaDeTexto 90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10331058" y="1237337"/>
              <a:ext cx="192644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ACESSOS PEDESTRES</a:t>
              </a:r>
              <a:endParaRPr lang="pt-BR" sz="10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</p:grpSp>
      <p:grpSp>
        <p:nvGrpSpPr>
          <p:cNvPr id="100" name="Grupo 99"/>
          <p:cNvGrpSpPr/>
          <p:nvPr/>
        </p:nvGrpSpPr>
        <p:grpSpPr>
          <a:xfrm>
            <a:off x="9891621" y="1123814"/>
            <a:ext cx="2355796" cy="246221"/>
            <a:chOff x="9909789" y="1566952"/>
            <a:chExt cx="2355796" cy="246221"/>
          </a:xfrm>
        </p:grpSpPr>
        <p:sp>
          <p:nvSpPr>
            <p:cNvPr id="93" name="Seta para a direita 92"/>
            <p:cNvSpPr/>
            <p:nvPr/>
          </p:nvSpPr>
          <p:spPr>
            <a:xfrm>
              <a:off x="9909789" y="1595926"/>
              <a:ext cx="406205" cy="184912"/>
            </a:xfrm>
            <a:prstGeom prst="rightArrow">
              <a:avLst/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94" name="CaixaDeTexto 93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10339137" y="1566952"/>
              <a:ext cx="192644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ACESSOS VEÍCULOS</a:t>
              </a:r>
              <a:endParaRPr lang="pt-BR" sz="10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</p:grpSp>
      <p:grpSp>
        <p:nvGrpSpPr>
          <p:cNvPr id="98" name="Grupo 97"/>
          <p:cNvGrpSpPr/>
          <p:nvPr/>
        </p:nvGrpSpPr>
        <p:grpSpPr>
          <a:xfrm>
            <a:off x="3238378" y="2523649"/>
            <a:ext cx="876269" cy="2822096"/>
            <a:chOff x="3380878" y="2523649"/>
            <a:chExt cx="876269" cy="2822096"/>
          </a:xfrm>
        </p:grpSpPr>
        <p:sp>
          <p:nvSpPr>
            <p:cNvPr id="92" name="Seta para a direita 91"/>
            <p:cNvSpPr/>
            <p:nvPr/>
          </p:nvSpPr>
          <p:spPr>
            <a:xfrm rot="16200000">
              <a:off x="3831950" y="2763934"/>
              <a:ext cx="665481" cy="184912"/>
            </a:xfrm>
            <a:prstGeom prst="rightArrow">
              <a:avLst/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95" name="Seta para a direita 94"/>
            <p:cNvSpPr/>
            <p:nvPr/>
          </p:nvSpPr>
          <p:spPr>
            <a:xfrm>
              <a:off x="3380878" y="5160833"/>
              <a:ext cx="665481" cy="184912"/>
            </a:xfrm>
            <a:prstGeom prst="rightArrow">
              <a:avLst/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97" name="Grupo 96"/>
          <p:cNvGrpSpPr/>
          <p:nvPr/>
        </p:nvGrpSpPr>
        <p:grpSpPr>
          <a:xfrm>
            <a:off x="484304" y="2441774"/>
            <a:ext cx="9048501" cy="1471476"/>
            <a:chOff x="626804" y="2441774"/>
            <a:chExt cx="9048501" cy="1471476"/>
          </a:xfrm>
        </p:grpSpPr>
        <p:cxnSp>
          <p:nvCxnSpPr>
            <p:cNvPr id="72" name="Conector reto 71"/>
            <p:cNvCxnSpPr/>
            <p:nvPr/>
          </p:nvCxnSpPr>
          <p:spPr>
            <a:xfrm>
              <a:off x="4901611" y="3887672"/>
              <a:ext cx="4773694" cy="0"/>
            </a:xfrm>
            <a:prstGeom prst="line">
              <a:avLst/>
            </a:prstGeom>
            <a:ln w="76200">
              <a:solidFill>
                <a:srgbClr val="A6381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to 72"/>
            <p:cNvCxnSpPr/>
            <p:nvPr/>
          </p:nvCxnSpPr>
          <p:spPr>
            <a:xfrm>
              <a:off x="8141409" y="2441774"/>
              <a:ext cx="0" cy="1440408"/>
            </a:xfrm>
            <a:prstGeom prst="line">
              <a:avLst/>
            </a:prstGeom>
            <a:ln w="76200">
              <a:solidFill>
                <a:srgbClr val="A6381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to 73"/>
            <p:cNvCxnSpPr/>
            <p:nvPr/>
          </p:nvCxnSpPr>
          <p:spPr>
            <a:xfrm>
              <a:off x="626804" y="2467986"/>
              <a:ext cx="8500257" cy="0"/>
            </a:xfrm>
            <a:prstGeom prst="line">
              <a:avLst/>
            </a:prstGeom>
            <a:ln w="76200">
              <a:solidFill>
                <a:srgbClr val="A6381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onector reto 95"/>
            <p:cNvCxnSpPr/>
            <p:nvPr/>
          </p:nvCxnSpPr>
          <p:spPr>
            <a:xfrm>
              <a:off x="4946567" y="2472842"/>
              <a:ext cx="0" cy="1440408"/>
            </a:xfrm>
            <a:prstGeom prst="line">
              <a:avLst/>
            </a:prstGeom>
            <a:ln w="76200">
              <a:solidFill>
                <a:srgbClr val="A6381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8" name="Retângulo 107"/>
          <p:cNvSpPr/>
          <p:nvPr/>
        </p:nvSpPr>
        <p:spPr>
          <a:xfrm>
            <a:off x="4912100" y="4718511"/>
            <a:ext cx="2902598" cy="392028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mtClean="0"/>
              <a:t> </a:t>
            </a:r>
            <a:endParaRPr lang="pt-BR"/>
          </a:p>
        </p:txBody>
      </p:sp>
      <p:sp>
        <p:nvSpPr>
          <p:cNvPr id="110" name="CaixaDeTexto 109">
            <a:extLst>
              <a:ext uri="{FF2B5EF4-FFF2-40B4-BE49-F238E27FC236}">
                <a16:creationId xmlns="" xmlns:a16="http://schemas.microsoft.com/office/drawing/2014/main" id="{D1934A63-08FA-4E76-9AF2-6EC05FA36777}"/>
              </a:ext>
            </a:extLst>
          </p:cNvPr>
          <p:cNvSpPr txBox="1"/>
          <p:nvPr/>
        </p:nvSpPr>
        <p:spPr>
          <a:xfrm>
            <a:off x="10269269" y="2044794"/>
            <a:ext cx="16687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 smtClean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rPr>
              <a:t>ESTACIONAMENTO</a:t>
            </a:r>
            <a:endParaRPr lang="pt-BR" sz="1000" dirty="0">
              <a:latin typeface="Verdana" panose="020B0604030504040204" pitchFamily="34" charset="0"/>
              <a:ea typeface="Verdana" panose="020B0604030504040204" pitchFamily="34" charset="0"/>
              <a:cs typeface="Aharoni" panose="020B0604020202020204" pitchFamily="2" charset="-79"/>
            </a:endParaRPr>
          </a:p>
        </p:txBody>
      </p:sp>
      <p:grpSp>
        <p:nvGrpSpPr>
          <p:cNvPr id="111" name="Grupo 110"/>
          <p:cNvGrpSpPr/>
          <p:nvPr/>
        </p:nvGrpSpPr>
        <p:grpSpPr>
          <a:xfrm>
            <a:off x="9912137" y="1831037"/>
            <a:ext cx="2007996" cy="303657"/>
            <a:chOff x="9912137" y="1831037"/>
            <a:chExt cx="2007996" cy="303657"/>
          </a:xfrm>
        </p:grpSpPr>
        <p:sp>
          <p:nvSpPr>
            <p:cNvPr id="84" name="CaixaDeTexto 83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10251376" y="1831037"/>
              <a:ext cx="166875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CARGA E DESCARGA</a:t>
              </a:r>
              <a:endParaRPr lang="pt-BR" sz="10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  <p:sp>
          <p:nvSpPr>
            <p:cNvPr id="85" name="Retângulo 84"/>
            <p:cNvSpPr/>
            <p:nvPr/>
          </p:nvSpPr>
          <p:spPr>
            <a:xfrm>
              <a:off x="9912137" y="1973835"/>
              <a:ext cx="353477" cy="160859"/>
            </a:xfrm>
            <a:prstGeom prst="rect">
              <a:avLst/>
            </a:prstGeom>
            <a:solidFill>
              <a:schemeClr val="bg2">
                <a:lumMod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mtClean="0"/>
                <a:t> </a:t>
              </a:r>
              <a:endParaRPr lang="pt-BR"/>
            </a:p>
          </p:txBody>
        </p:sp>
      </p:grpSp>
      <p:grpSp>
        <p:nvGrpSpPr>
          <p:cNvPr id="117" name="Grupo 116"/>
          <p:cNvGrpSpPr/>
          <p:nvPr/>
        </p:nvGrpSpPr>
        <p:grpSpPr>
          <a:xfrm>
            <a:off x="3123272" y="1306261"/>
            <a:ext cx="2292532" cy="494661"/>
            <a:chOff x="3123272" y="1306261"/>
            <a:chExt cx="2292532" cy="494661"/>
          </a:xfrm>
        </p:grpSpPr>
        <p:sp>
          <p:nvSpPr>
            <p:cNvPr id="114" name="CaixaDeTexto 113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>
              <a:off x="3123272" y="1306261"/>
              <a:ext cx="22925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000" dirty="0" smtClean="0"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ACESSO PARA ABRIGO BENS APREENDIDOS E ARQUIVO</a:t>
              </a:r>
              <a:endParaRPr lang="pt-BR" sz="1000" dirty="0"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  <p:cxnSp>
          <p:nvCxnSpPr>
            <p:cNvPr id="116" name="Conector de seta reta 115"/>
            <p:cNvCxnSpPr/>
            <p:nvPr/>
          </p:nvCxnSpPr>
          <p:spPr>
            <a:xfrm>
              <a:off x="3238378" y="1800922"/>
              <a:ext cx="91753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Grupo 117"/>
          <p:cNvGrpSpPr/>
          <p:nvPr/>
        </p:nvGrpSpPr>
        <p:grpSpPr>
          <a:xfrm rot="16200000">
            <a:off x="8684663" y="1056874"/>
            <a:ext cx="369332" cy="815918"/>
            <a:chOff x="-505300" y="3004460"/>
            <a:chExt cx="369332" cy="815918"/>
          </a:xfrm>
        </p:grpSpPr>
        <p:sp>
          <p:nvSpPr>
            <p:cNvPr id="119" name="Triângulo isósceles 118"/>
            <p:cNvSpPr/>
            <p:nvPr/>
          </p:nvSpPr>
          <p:spPr>
            <a:xfrm>
              <a:off x="-463139" y="3004460"/>
              <a:ext cx="291613" cy="406349"/>
            </a:xfrm>
            <a:prstGeom prst="triangle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20" name="CaixaDeTexto 119">
              <a:extLst>
                <a:ext uri="{FF2B5EF4-FFF2-40B4-BE49-F238E27FC236}">
                  <a16:creationId xmlns="" xmlns:a16="http://schemas.microsoft.com/office/drawing/2014/main" id="{D1934A63-08FA-4E76-9AF2-6EC05FA36777}"/>
                </a:ext>
              </a:extLst>
            </p:cNvPr>
            <p:cNvSpPr txBox="1"/>
            <p:nvPr/>
          </p:nvSpPr>
          <p:spPr>
            <a:xfrm rot="5400000">
              <a:off x="-525419" y="3430927"/>
              <a:ext cx="4095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800" b="1" dirty="0" smtClean="0">
                  <a:solidFill>
                    <a:schemeClr val="tx2">
                      <a:lumMod val="65000"/>
                      <a:lumOff val="3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Aharoni" panose="020B0604020202020204" pitchFamily="2" charset="-79"/>
                </a:rPr>
                <a:t>N</a:t>
              </a:r>
              <a:endParaRPr lang="pt-BR" sz="18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haroni" panose="020B0604020202020204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4898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6" grpId="0" animBg="1"/>
      <p:bldP spid="67" grpId="0"/>
      <p:bldP spid="68" grpId="0" animBg="1"/>
      <p:bldP spid="69" grpId="0" animBg="1"/>
      <p:bldP spid="70" grpId="0" animBg="1"/>
      <p:bldP spid="71" grpId="0" animBg="1"/>
      <p:bldP spid="86" grpId="0" animBg="1"/>
      <p:bldP spid="108" grpId="0" animBg="1"/>
      <p:bldP spid="1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6" r="14" b="22621"/>
          <a:stretch/>
        </p:blipFill>
        <p:spPr>
          <a:xfrm>
            <a:off x="1242773" y="1117819"/>
            <a:ext cx="9701895" cy="4052574"/>
          </a:xfrm>
          <a:prstGeom prst="rect">
            <a:avLst/>
          </a:prstGeom>
        </p:spPr>
      </p:pic>
      <p:sp>
        <p:nvSpPr>
          <p:cNvPr id="5" name="Espaço Reservado para Texto 4">
            <a:extLst>
              <a:ext uri="{FF2B5EF4-FFF2-40B4-BE49-F238E27FC236}">
                <a16:creationId xmlns="" xmlns:a16="http://schemas.microsoft.com/office/drawing/2014/main" id="{4A212428-07E9-4F9B-ACB4-47A958175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4471" y="119308"/>
            <a:ext cx="7655835" cy="717305"/>
          </a:xfrm>
        </p:spPr>
        <p:txBody>
          <a:bodyPr/>
          <a:lstStyle/>
          <a:p>
            <a:r>
              <a:rPr lang="pt-BR" dirty="0"/>
              <a:t>Setor </a:t>
            </a:r>
            <a:r>
              <a:rPr lang="pt-BR" dirty="0" smtClean="0"/>
              <a:t>1 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426003" y="607828"/>
            <a:ext cx="34435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800" b="1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BLOCO 1</a:t>
            </a:r>
            <a:r>
              <a:rPr lang="pt-BR" sz="18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pt-BR" sz="1800" b="1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- Administração</a:t>
            </a:r>
            <a:endParaRPr lang="pt-BR" sz="1800" b="1" dirty="0">
              <a:solidFill>
                <a:schemeClr val="tx2">
                  <a:lumMod val="50000"/>
                  <a:lumOff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pt-BR" sz="1800" b="1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1244156" y="1089025"/>
            <a:ext cx="9700512" cy="4081367"/>
          </a:xfrm>
          <a:prstGeom prst="rect">
            <a:avLst/>
          </a:prstGeom>
          <a:noFill/>
          <a:ln>
            <a:solidFill>
              <a:schemeClr val="tx1"/>
            </a:solidFill>
            <a:prstDash val="lgDash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CaixaDeTexto 16"/>
          <p:cNvSpPr txBox="1"/>
          <p:nvPr/>
        </p:nvSpPr>
        <p:spPr>
          <a:xfrm>
            <a:off x="1149560" y="5201924"/>
            <a:ext cx="1399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PLANTA </a:t>
            </a:r>
          </a:p>
          <a:p>
            <a:r>
              <a:rPr lang="pt-BR" sz="14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ESC.: 1/150</a:t>
            </a:r>
            <a:endParaRPr lang="pt-BR" sz="1400" b="1" dirty="0"/>
          </a:p>
        </p:txBody>
      </p:sp>
      <p:grpSp>
        <p:nvGrpSpPr>
          <p:cNvPr id="13" name="Grupo 12"/>
          <p:cNvGrpSpPr/>
          <p:nvPr/>
        </p:nvGrpSpPr>
        <p:grpSpPr>
          <a:xfrm>
            <a:off x="9198590" y="5252418"/>
            <a:ext cx="2990235" cy="2081263"/>
            <a:chOff x="8836248" y="5075326"/>
            <a:chExt cx="3352578" cy="2369507"/>
          </a:xfrm>
        </p:grpSpPr>
        <p:pic>
          <p:nvPicPr>
            <p:cNvPr id="18" name="Imagem 17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27783" y="4583791"/>
              <a:ext cx="2369507" cy="3352578"/>
            </a:xfrm>
            <a:prstGeom prst="rect">
              <a:avLst/>
            </a:prstGeom>
          </p:spPr>
        </p:pic>
        <p:sp>
          <p:nvSpPr>
            <p:cNvPr id="22" name="Retângulo 21"/>
            <p:cNvSpPr/>
            <p:nvPr/>
          </p:nvSpPr>
          <p:spPr>
            <a:xfrm>
              <a:off x="10334763" y="6337771"/>
              <a:ext cx="1133350" cy="332882"/>
            </a:xfrm>
            <a:prstGeom prst="rect">
              <a:avLst/>
            </a:prstGeom>
            <a:solidFill>
              <a:srgbClr val="C00000">
                <a:alpha val="30000"/>
              </a:srgbClr>
            </a:solidFill>
            <a:ln w="28575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23" name="CaixaDeTexto 22"/>
          <p:cNvSpPr txBox="1"/>
          <p:nvPr/>
        </p:nvSpPr>
        <p:spPr>
          <a:xfrm>
            <a:off x="1149560" y="5725144"/>
            <a:ext cx="16674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ÁREA = 400M²</a:t>
            </a:r>
            <a:endParaRPr lang="pt-BR" sz="1400" b="1" dirty="0"/>
          </a:p>
        </p:txBody>
      </p:sp>
    </p:spTree>
    <p:extLst>
      <p:ext uri="{BB962C8B-B14F-4D97-AF65-F5344CB8AC3E}">
        <p14:creationId xmlns:p14="http://schemas.microsoft.com/office/powerpoint/2010/main" val="254445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653076" y="4797932"/>
            <a:ext cx="2081263" cy="2990235"/>
          </a:xfrm>
          <a:prstGeom prst="rect">
            <a:avLst/>
          </a:prstGeom>
        </p:spPr>
      </p:pic>
      <p:sp>
        <p:nvSpPr>
          <p:cNvPr id="5" name="Espaço Reservado para Texto 4">
            <a:extLst>
              <a:ext uri="{FF2B5EF4-FFF2-40B4-BE49-F238E27FC236}">
                <a16:creationId xmlns="" xmlns:a16="http://schemas.microsoft.com/office/drawing/2014/main" id="{4A212428-07E9-4F9B-ACB4-47A958175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4471" y="119308"/>
            <a:ext cx="7655835" cy="717305"/>
          </a:xfrm>
        </p:spPr>
        <p:txBody>
          <a:bodyPr/>
          <a:lstStyle/>
          <a:p>
            <a:r>
              <a:rPr lang="pt-BR" dirty="0"/>
              <a:t>Setor </a:t>
            </a:r>
            <a:r>
              <a:rPr lang="pt-BR" dirty="0" smtClean="0"/>
              <a:t>1 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-3909514" y="2506478"/>
            <a:ext cx="1675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800" b="1" u="sng" dirty="0">
                <a:latin typeface="Verdana" panose="020B0604030504040204" pitchFamily="34" charset="0"/>
                <a:ea typeface="Verdana" panose="020B0604030504040204" pitchFamily="34" charset="0"/>
              </a:rPr>
              <a:t>Bloco </a:t>
            </a:r>
            <a:r>
              <a:rPr lang="pt-BR" sz="1800" b="1" u="sng" dirty="0" smtClean="0">
                <a:latin typeface="Verdana" panose="020B0604030504040204" pitchFamily="34" charset="0"/>
                <a:ea typeface="Verdana" panose="020B0604030504040204" pitchFamily="34" charset="0"/>
              </a:rPr>
              <a:t>5</a:t>
            </a:r>
          </a:p>
          <a:p>
            <a:r>
              <a:rPr lang="pt-BR" sz="18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Alojamento</a:t>
            </a:r>
          </a:p>
        </p:txBody>
      </p:sp>
      <p:grpSp>
        <p:nvGrpSpPr>
          <p:cNvPr id="2" name="Grupo 1"/>
          <p:cNvGrpSpPr/>
          <p:nvPr/>
        </p:nvGrpSpPr>
        <p:grpSpPr>
          <a:xfrm>
            <a:off x="2336800" y="1089025"/>
            <a:ext cx="7373126" cy="4454116"/>
            <a:chOff x="2493963" y="1254159"/>
            <a:chExt cx="7373126" cy="4454116"/>
          </a:xfrm>
        </p:grpSpPr>
        <p:pic>
          <p:nvPicPr>
            <p:cNvPr id="11" name="Imagem 10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784" r="24057" b="23421"/>
            <a:stretch/>
          </p:blipFill>
          <p:spPr>
            <a:xfrm>
              <a:off x="2493963" y="1264642"/>
              <a:ext cx="7368964" cy="4443633"/>
            </a:xfrm>
            <a:prstGeom prst="rect">
              <a:avLst/>
            </a:prstGeom>
          </p:spPr>
        </p:pic>
        <p:sp>
          <p:nvSpPr>
            <p:cNvPr id="14" name="Retângulo 13"/>
            <p:cNvSpPr/>
            <p:nvPr/>
          </p:nvSpPr>
          <p:spPr>
            <a:xfrm>
              <a:off x="2498125" y="1254159"/>
              <a:ext cx="7368964" cy="4443633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lgDashDot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18" name="Retângulo 17"/>
          <p:cNvSpPr/>
          <p:nvPr/>
        </p:nvSpPr>
        <p:spPr>
          <a:xfrm>
            <a:off x="11662913" y="6293050"/>
            <a:ext cx="494380" cy="391529"/>
          </a:xfrm>
          <a:prstGeom prst="rect">
            <a:avLst/>
          </a:prstGeom>
          <a:solidFill>
            <a:srgbClr val="C00000">
              <a:alpha val="30000"/>
            </a:srgbClr>
          </a:solidFill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CaixaDeTexto 18"/>
          <p:cNvSpPr txBox="1"/>
          <p:nvPr/>
        </p:nvSpPr>
        <p:spPr>
          <a:xfrm>
            <a:off x="426003" y="607828"/>
            <a:ext cx="30668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800" b="1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BLOCO 5 - Alojamento</a:t>
            </a:r>
            <a:endParaRPr lang="pt-BR" sz="1800" b="1" dirty="0">
              <a:solidFill>
                <a:schemeClr val="tx2">
                  <a:lumMod val="50000"/>
                  <a:lumOff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pt-BR" sz="1800" b="1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CaixaDeTexto 22"/>
          <p:cNvSpPr txBox="1"/>
          <p:nvPr/>
        </p:nvSpPr>
        <p:spPr>
          <a:xfrm>
            <a:off x="2242204" y="5543141"/>
            <a:ext cx="1399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PLANTA </a:t>
            </a:r>
          </a:p>
          <a:p>
            <a:r>
              <a:rPr lang="pt-BR" sz="14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ESC.: 1/100</a:t>
            </a:r>
            <a:endParaRPr lang="pt-BR" sz="1400" b="1" dirty="0"/>
          </a:p>
        </p:txBody>
      </p:sp>
      <p:sp>
        <p:nvSpPr>
          <p:cNvPr id="24" name="CaixaDeTexto 23"/>
          <p:cNvSpPr txBox="1"/>
          <p:nvPr/>
        </p:nvSpPr>
        <p:spPr>
          <a:xfrm>
            <a:off x="2241550" y="6042423"/>
            <a:ext cx="16674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ÁREA = 172M²</a:t>
            </a:r>
            <a:endParaRPr lang="pt-BR" sz="1400" b="1" dirty="0"/>
          </a:p>
        </p:txBody>
      </p:sp>
    </p:spTree>
    <p:extLst>
      <p:ext uri="{BB962C8B-B14F-4D97-AF65-F5344CB8AC3E}">
        <p14:creationId xmlns:p14="http://schemas.microsoft.com/office/powerpoint/2010/main" val="41065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stitucional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Verde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Laranja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103155814A65946842DF0E03DF83E72" ma:contentTypeVersion="3" ma:contentTypeDescription="Crie um novo documento." ma:contentTypeScope="" ma:versionID="784c4786f454aa063cdd7282723d5c89">
  <xsd:schema xmlns:xsd="http://www.w3.org/2001/XMLSchema" xmlns:xs="http://www.w3.org/2001/XMLSchema" xmlns:p="http://schemas.microsoft.com/office/2006/metadata/properties" xmlns:ns2="f60f8654-30d1-44cc-bc5a-5e580edee281" targetNamespace="http://schemas.microsoft.com/office/2006/metadata/properties" ma:root="true" ma:fieldsID="219c1e1875f9a4293d0dc69d84961c91" ns2:_="">
    <xsd:import namespace="f60f8654-30d1-44cc-bc5a-5e580edee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0f8654-30d1-44cc-bc5a-5e580edee2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B8719EF-7F96-4B82-97AC-FC4237086E0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EDC2920-BDCB-4222-B280-82FD9070A05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60f8654-30d1-44cc-bc5a-5e580edee2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811EC69-C86F-4613-B8AA-C38A61B2A2CB}">
  <ds:schemaRefs>
    <ds:schemaRef ds:uri="http://purl.org/dc/elements/1.1/"/>
    <ds:schemaRef ds:uri="f60f8654-30d1-44cc-bc5a-5e580edee281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3143</TotalTime>
  <Words>422</Words>
  <Application>Microsoft Office PowerPoint</Application>
  <PresentationFormat>Personalizar</PresentationFormat>
  <Paragraphs>168</Paragraphs>
  <Slides>27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3</vt:i4>
      </vt:variant>
      <vt:variant>
        <vt:lpstr>Servidores OLE incorporados</vt:lpstr>
      </vt:variant>
      <vt:variant>
        <vt:i4>1</vt:i4>
      </vt:variant>
      <vt:variant>
        <vt:lpstr>Títulos de slides</vt:lpstr>
      </vt:variant>
      <vt:variant>
        <vt:i4>27</vt:i4>
      </vt:variant>
    </vt:vector>
  </HeadingPairs>
  <TitlesOfParts>
    <vt:vector size="31" baseType="lpstr">
      <vt:lpstr>Institucional</vt:lpstr>
      <vt:lpstr>Tema Verde</vt:lpstr>
      <vt:lpstr>Tema Laranja</vt:lpstr>
      <vt:lpstr>Imagem de Bitmap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mac12</dc:creator>
  <cp:lastModifiedBy>Luiza Menicucci</cp:lastModifiedBy>
  <cp:revision>257</cp:revision>
  <dcterms:created xsi:type="dcterms:W3CDTF">2017-05-16T13:18:20Z</dcterms:created>
  <dcterms:modified xsi:type="dcterms:W3CDTF">2018-12-18T18:11:07Z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0x0101004103155814A65946842DF0E03DF83E72</vt:lpwstr>
  </property>
</Properties>
</file>